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407" r:id="rId4"/>
    <p:sldId id="371" r:id="rId5"/>
    <p:sldId id="399" r:id="rId6"/>
    <p:sldId id="400" r:id="rId7"/>
    <p:sldId id="401" r:id="rId8"/>
    <p:sldId id="402" r:id="rId9"/>
    <p:sldId id="404" r:id="rId10"/>
    <p:sldId id="403" r:id="rId11"/>
    <p:sldId id="405" r:id="rId12"/>
    <p:sldId id="398" r:id="rId13"/>
    <p:sldId id="397" r:id="rId14"/>
    <p:sldId id="258" r:id="rId15"/>
    <p:sldId id="372" r:id="rId16"/>
    <p:sldId id="373" r:id="rId17"/>
    <p:sldId id="375" r:id="rId18"/>
    <p:sldId id="376" r:id="rId19"/>
    <p:sldId id="386" r:id="rId20"/>
    <p:sldId id="377" r:id="rId21"/>
    <p:sldId id="387" r:id="rId22"/>
    <p:sldId id="378" r:id="rId23"/>
    <p:sldId id="379" r:id="rId24"/>
    <p:sldId id="381" r:id="rId25"/>
    <p:sldId id="380" r:id="rId26"/>
    <p:sldId id="382" r:id="rId27"/>
    <p:sldId id="406" r:id="rId28"/>
    <p:sldId id="384" r:id="rId29"/>
    <p:sldId id="388" r:id="rId30"/>
    <p:sldId id="389" r:id="rId31"/>
    <p:sldId id="390" r:id="rId32"/>
    <p:sldId id="393" r:id="rId33"/>
    <p:sldId id="394" r:id="rId34"/>
    <p:sldId id="395" r:id="rId35"/>
    <p:sldId id="396" r:id="rId36"/>
    <p:sldId id="370" r:id="rId37"/>
    <p:sldId id="385" r:id="rId38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88264" autoAdjust="0"/>
  </p:normalViewPr>
  <p:slideViewPr>
    <p:cSldViewPr snapToGrid="0">
      <p:cViewPr varScale="1">
        <p:scale>
          <a:sx n="141" d="100"/>
          <a:sy n="141" d="100"/>
        </p:scale>
        <p:origin x="90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Tominski" userId="6eb7925a-4ed8-4478-9b7b-0da07fdcf4bc" providerId="ADAL" clId="{08D9F08A-F22B-404B-A48C-F9858702716D}"/>
  </pc:docChgLst>
  <pc:docChgLst>
    <pc:chgData name="Christian Tominski" userId="6eb7925a-4ed8-4478-9b7b-0da07fdcf4bc" providerId="ADAL" clId="{12112268-6AF9-4CC9-9BD9-7E02EF4CD808}"/>
  </pc:docChgLst>
  <pc:docChgLst>
    <pc:chgData name="Christian Tominski" userId="S::christian.tominski@uni-rostock.de::6eb7925a-4ed8-4478-9b7b-0da07fdcf4bc" providerId="AD" clId="Web-{59F7B48E-3998-78E5-8A08-6D4F1C61865B}"/>
  </pc:docChgLst>
  <pc:docChgLst>
    <pc:chgData name="Christian Tominski" userId="6eb7925a-4ed8-4478-9b7b-0da07fdcf4bc" providerId="ADAL" clId="{0BF968D1-DE9B-43FF-B53E-CC06C0FD997A}"/>
  </pc:docChgLst>
  <pc:docChgLst>
    <pc:chgData userId="b5917758ca8bbcaf" providerId="LiveId" clId="{CCF73002-DC96-4C72-8A4F-5925D0AC9013}"/>
  </pc:docChgLst>
  <pc:docChgLst>
    <pc:chgData name="Christian Tominski" userId="6eb7925a-4ed8-4478-9b7b-0da07fdcf4bc" providerId="ADAL" clId="{0127BA7A-E721-4BE8-95FF-EE6AF5CA4A50}"/>
  </pc:docChgLst>
  <pc:docChgLst>
    <pc:chgData name="Christian Tominski" userId="6eb7925a-4ed8-4478-9b7b-0da07fdcf4bc" providerId="ADAL" clId="{E27D3FEE-4985-4502-A62F-97F232DECFD7}"/>
    <pc:docChg chg="undo modSld">
      <pc:chgData name="Christian Tominski" userId="6eb7925a-4ed8-4478-9b7b-0da07fdcf4bc" providerId="ADAL" clId="{E27D3FEE-4985-4502-A62F-97F232DECFD7}" dt="2022-12-15T11:50:52.474" v="169" actId="20577"/>
      <pc:docMkLst>
        <pc:docMk/>
      </pc:docMkLst>
      <pc:sldChg chg="modSp">
        <pc:chgData name="Christian Tominski" userId="6eb7925a-4ed8-4478-9b7b-0da07fdcf4bc" providerId="ADAL" clId="{E27D3FEE-4985-4502-A62F-97F232DECFD7}" dt="2022-12-15T11:43:09.054" v="19" actId="113"/>
        <pc:sldMkLst>
          <pc:docMk/>
          <pc:sldMk cId="142163976" sldId="382"/>
        </pc:sldMkLst>
        <pc:spChg chg="mod">
          <ac:chgData name="Christian Tominski" userId="6eb7925a-4ed8-4478-9b7b-0da07fdcf4bc" providerId="ADAL" clId="{E27D3FEE-4985-4502-A62F-97F232DECFD7}" dt="2022-12-15T11:43:09.054" v="19" actId="113"/>
          <ac:spMkLst>
            <pc:docMk/>
            <pc:sldMk cId="142163976" sldId="382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E27D3FEE-4985-4502-A62F-97F232DECFD7}" dt="2022-12-15T11:45:37.306" v="131" actId="20577"/>
        <pc:sldMkLst>
          <pc:docMk/>
          <pc:sldMk cId="1586960083" sldId="384"/>
        </pc:sldMkLst>
        <pc:spChg chg="mod">
          <ac:chgData name="Christian Tominski" userId="6eb7925a-4ed8-4478-9b7b-0da07fdcf4bc" providerId="ADAL" clId="{E27D3FEE-4985-4502-A62F-97F232DECFD7}" dt="2022-12-15T11:45:37.306" v="131" actId="20577"/>
          <ac:spMkLst>
            <pc:docMk/>
            <pc:sldMk cId="1586960083" sldId="384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E27D3FEE-4985-4502-A62F-97F232DECFD7}" dt="2022-12-15T11:50:52.474" v="169" actId="20577"/>
        <pc:sldMkLst>
          <pc:docMk/>
          <pc:sldMk cId="2274264940" sldId="385"/>
        </pc:sldMkLst>
        <pc:spChg chg="mod">
          <ac:chgData name="Christian Tominski" userId="6eb7925a-4ed8-4478-9b7b-0da07fdcf4bc" providerId="ADAL" clId="{E27D3FEE-4985-4502-A62F-97F232DECFD7}" dt="2022-12-15T11:50:52.474" v="169" actId="20577"/>
          <ac:spMkLst>
            <pc:docMk/>
            <pc:sldMk cId="2274264940" sldId="385"/>
            <ac:spMk id="7" creationId="{C17CB716-B855-4A4F-A5B9-04842F3713B8}"/>
          </ac:spMkLst>
        </pc:spChg>
      </pc:sldChg>
      <pc:sldChg chg="modSp">
        <pc:chgData name="Christian Tominski" userId="6eb7925a-4ed8-4478-9b7b-0da07fdcf4bc" providerId="ADAL" clId="{E27D3FEE-4985-4502-A62F-97F232DECFD7}" dt="2022-12-15T11:46:11.367" v="151" actId="1038"/>
        <pc:sldMkLst>
          <pc:docMk/>
          <pc:sldMk cId="402987617" sldId="388"/>
        </pc:sldMkLst>
        <pc:spChg chg="mod">
          <ac:chgData name="Christian Tominski" userId="6eb7925a-4ed8-4478-9b7b-0da07fdcf4bc" providerId="ADAL" clId="{E27D3FEE-4985-4502-A62F-97F232DECFD7}" dt="2022-12-15T11:46:03.388" v="134" actId="14100"/>
          <ac:spMkLst>
            <pc:docMk/>
            <pc:sldMk cId="402987617" sldId="388"/>
            <ac:spMk id="3" creationId="{5CB84DAD-4550-4767-A8C4-FE9124E8A58E}"/>
          </ac:spMkLst>
        </pc:spChg>
        <pc:spChg chg="mod">
          <ac:chgData name="Christian Tominski" userId="6eb7925a-4ed8-4478-9b7b-0da07fdcf4bc" providerId="ADAL" clId="{E27D3FEE-4985-4502-A62F-97F232DECFD7}" dt="2022-12-15T11:46:11.367" v="151" actId="1038"/>
          <ac:spMkLst>
            <pc:docMk/>
            <pc:sldMk cId="402987617" sldId="388"/>
            <ac:spMk id="10" creationId="{49E0B45B-4F07-45B8-9342-B8DEEEB4DB3F}"/>
          </ac:spMkLst>
        </pc:spChg>
        <pc:picChg chg="mod">
          <ac:chgData name="Christian Tominski" userId="6eb7925a-4ed8-4478-9b7b-0da07fdcf4bc" providerId="ADAL" clId="{E27D3FEE-4985-4502-A62F-97F232DECFD7}" dt="2022-12-15T11:46:11.367" v="151" actId="1038"/>
          <ac:picMkLst>
            <pc:docMk/>
            <pc:sldMk cId="402987617" sldId="388"/>
            <ac:picMk id="9" creationId="{BE1D512A-36C8-4A64-914C-6ACBE52E611A}"/>
          </ac:picMkLst>
        </pc:picChg>
      </pc:sldChg>
      <pc:sldChg chg="modSp">
        <pc:chgData name="Christian Tominski" userId="6eb7925a-4ed8-4478-9b7b-0da07fdcf4bc" providerId="ADAL" clId="{E27D3FEE-4985-4502-A62F-97F232DECFD7}" dt="2022-12-15T11:47:20.065" v="158" actId="6549"/>
        <pc:sldMkLst>
          <pc:docMk/>
          <pc:sldMk cId="1053629867" sldId="390"/>
        </pc:sldMkLst>
        <pc:spChg chg="mod">
          <ac:chgData name="Christian Tominski" userId="6eb7925a-4ed8-4478-9b7b-0da07fdcf4bc" providerId="ADAL" clId="{E27D3FEE-4985-4502-A62F-97F232DECFD7}" dt="2022-12-15T11:47:20.065" v="158" actId="6549"/>
          <ac:spMkLst>
            <pc:docMk/>
            <pc:sldMk cId="1053629867" sldId="390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E27D3FEE-4985-4502-A62F-97F232DECFD7}" dt="2022-12-15T11:49:19.125" v="166" actId="6549"/>
        <pc:sldMkLst>
          <pc:docMk/>
          <pc:sldMk cId="2467738617" sldId="395"/>
        </pc:sldMkLst>
        <pc:spChg chg="mod">
          <ac:chgData name="Christian Tominski" userId="6eb7925a-4ed8-4478-9b7b-0da07fdcf4bc" providerId="ADAL" clId="{E27D3FEE-4985-4502-A62F-97F232DECFD7}" dt="2022-12-15T11:49:19.125" v="166" actId="6549"/>
          <ac:spMkLst>
            <pc:docMk/>
            <pc:sldMk cId="2467738617" sldId="395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E27D3FEE-4985-4502-A62F-97F232DECFD7}" dt="2022-12-15T11:50:01.766" v="168" actId="20577"/>
        <pc:sldMkLst>
          <pc:docMk/>
          <pc:sldMk cId="3266653235" sldId="396"/>
        </pc:sldMkLst>
        <pc:spChg chg="mod">
          <ac:chgData name="Christian Tominski" userId="6eb7925a-4ed8-4478-9b7b-0da07fdcf4bc" providerId="ADAL" clId="{E27D3FEE-4985-4502-A62F-97F232DECFD7}" dt="2022-12-15T11:50:01.766" v="168" actId="20577"/>
          <ac:spMkLst>
            <pc:docMk/>
            <pc:sldMk cId="3266653235" sldId="396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E27D3FEE-4985-4502-A62F-97F232DECFD7}" dt="2022-12-15T11:37:10.859" v="16" actId="113"/>
        <pc:sldMkLst>
          <pc:docMk/>
          <pc:sldMk cId="2564346687" sldId="397"/>
        </pc:sldMkLst>
        <pc:spChg chg="mod">
          <ac:chgData name="Christian Tominski" userId="6eb7925a-4ed8-4478-9b7b-0da07fdcf4bc" providerId="ADAL" clId="{E27D3FEE-4985-4502-A62F-97F232DECFD7}" dt="2022-12-15T11:37:10.859" v="16" actId="113"/>
          <ac:spMkLst>
            <pc:docMk/>
            <pc:sldMk cId="2564346687" sldId="397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E27D3FEE-4985-4502-A62F-97F232DECFD7}" dt="2022-12-15T11:33:35.914" v="15" actId="14100"/>
        <pc:sldMkLst>
          <pc:docMk/>
          <pc:sldMk cId="1275092560" sldId="402"/>
        </pc:sldMkLst>
        <pc:spChg chg="mod">
          <ac:chgData name="Christian Tominski" userId="6eb7925a-4ed8-4478-9b7b-0da07fdcf4bc" providerId="ADAL" clId="{E27D3FEE-4985-4502-A62F-97F232DECFD7}" dt="2022-12-15T11:33:35.914" v="15" actId="14100"/>
          <ac:spMkLst>
            <pc:docMk/>
            <pc:sldMk cId="1275092560" sldId="402"/>
            <ac:spMk id="13" creationId="{1BB0F564-3B86-44AC-9705-7C976B4D5C46}"/>
          </ac:spMkLst>
        </pc:spChg>
      </pc:sldChg>
      <pc:sldChg chg="modSp">
        <pc:chgData name="Christian Tominski" userId="6eb7925a-4ed8-4478-9b7b-0da07fdcf4bc" providerId="ADAL" clId="{E27D3FEE-4985-4502-A62F-97F232DECFD7}" dt="2022-12-15T11:44:42.450" v="96" actId="113"/>
        <pc:sldMkLst>
          <pc:docMk/>
          <pc:sldMk cId="3203817906" sldId="406"/>
        </pc:sldMkLst>
        <pc:spChg chg="mod">
          <ac:chgData name="Christian Tominski" userId="6eb7925a-4ed8-4478-9b7b-0da07fdcf4bc" providerId="ADAL" clId="{E27D3FEE-4985-4502-A62F-97F232DECFD7}" dt="2022-12-15T11:44:42.450" v="96" actId="113"/>
          <ac:spMkLst>
            <pc:docMk/>
            <pc:sldMk cId="3203817906" sldId="406"/>
            <ac:spMk id="3" creationId="{5CB84DAD-4550-4767-A8C4-FE9124E8A58E}"/>
          </ac:spMkLst>
        </pc:spChg>
      </pc:sldChg>
    </pc:docChg>
  </pc:docChgLst>
  <pc:docChgLst>
    <pc:chgData name="Christian Tominski" userId="6eb7925a-4ed8-4478-9b7b-0da07fdcf4bc" providerId="ADAL" clId="{480F84DB-2E9F-4532-94A9-AF23E2E7C9D2}"/>
    <pc:docChg chg="custSel modMainMaster">
      <pc:chgData name="Christian Tominski" userId="6eb7925a-4ed8-4478-9b7b-0da07fdcf4bc" providerId="ADAL" clId="{480F84DB-2E9F-4532-94A9-AF23E2E7C9D2}" dt="2022-12-16T13:10:02.542" v="5" actId="1076"/>
      <pc:docMkLst>
        <pc:docMk/>
      </pc:docMkLst>
      <pc:sldMasterChg chg="addSp delSp modSp">
        <pc:chgData name="Christian Tominski" userId="6eb7925a-4ed8-4478-9b7b-0da07fdcf4bc" providerId="ADAL" clId="{480F84DB-2E9F-4532-94A9-AF23E2E7C9D2}" dt="2022-12-16T13:10:02.542" v="5" actId="1076"/>
        <pc:sldMasterMkLst>
          <pc:docMk/>
          <pc:sldMasterMk cId="1940172702" sldId="2147483648"/>
        </pc:sldMasterMkLst>
        <pc:picChg chg="del">
          <ac:chgData name="Christian Tominski" userId="6eb7925a-4ed8-4478-9b7b-0da07fdcf4bc" providerId="ADAL" clId="{480F84DB-2E9F-4532-94A9-AF23E2E7C9D2}" dt="2022-12-16T13:09:50.390" v="2" actId="478"/>
          <ac:picMkLst>
            <pc:docMk/>
            <pc:sldMasterMk cId="1940172702" sldId="2147483648"/>
            <ac:picMk id="7" creationId="{AAD955C0-25FE-4824-AC1F-5A79C778B1BA}"/>
          </ac:picMkLst>
        </pc:picChg>
        <pc:picChg chg="add del">
          <ac:chgData name="Christian Tominski" userId="6eb7925a-4ed8-4478-9b7b-0da07fdcf4bc" providerId="ADAL" clId="{480F84DB-2E9F-4532-94A9-AF23E2E7C9D2}" dt="2022-12-16T13:09:47.765" v="1" actId="478"/>
          <ac:picMkLst>
            <pc:docMk/>
            <pc:sldMasterMk cId="1940172702" sldId="2147483648"/>
            <ac:picMk id="9" creationId="{A4DFA8A7-ADFA-4BEF-9FF8-DFBE7C3E53F5}"/>
          </ac:picMkLst>
        </pc:picChg>
        <pc:picChg chg="add mod">
          <ac:chgData name="Christian Tominski" userId="6eb7925a-4ed8-4478-9b7b-0da07fdcf4bc" providerId="ADAL" clId="{480F84DB-2E9F-4532-94A9-AF23E2E7C9D2}" dt="2022-12-16T13:10:02.542" v="5" actId="1076"/>
          <ac:picMkLst>
            <pc:docMk/>
            <pc:sldMasterMk cId="1940172702" sldId="2147483648"/>
            <ac:picMk id="10" creationId="{A4DFA8A7-ADFA-4BEF-9FF8-DFBE7C3E53F5}"/>
          </ac:picMkLst>
        </pc:picChg>
      </pc:sldMasterChg>
    </pc:docChg>
  </pc:docChgLst>
  <pc:docChgLst>
    <pc:chgData userId="b5917758ca8bbcaf" providerId="LiveId" clId="{5E6D4EB3-BD92-4F8B-A548-FBE2C0188721}"/>
  </pc:docChgLst>
  <pc:docChgLst>
    <pc:chgData name="Christian Tominski" userId="6eb7925a-4ed8-4478-9b7b-0da07fdcf4bc" providerId="ADAL" clId="{0F407DD4-F58D-4617-8443-F3C4D02E2CF2}"/>
  </pc:docChgLst>
  <pc:docChgLst>
    <pc:chgData name="Christian Tominski" userId="6eb7925a-4ed8-4478-9b7b-0da07fdcf4bc" providerId="ADAL" clId="{5DF73E1C-9106-43E5-AAD8-4D8B60822BFD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F857-894E-4C1A-916E-3BBF3461472F}" type="datetimeFigureOut">
              <a:rPr lang="aa-ET" smtClean="0"/>
              <a:t>12/16/2022</a:t>
            </a:fld>
            <a:endParaRPr lang="aa-E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1A4A3-1D19-4712-B27D-4710557593F6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5022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Horizontal stripes slightly above 50/80!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528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Horizontal stripes slightly above 50/80!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1977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Horizontal stripes slightly above 50/80!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6180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Horizontal stripes slightly above 50/80!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4376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275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6680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2839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F8C8-6E22-430A-966C-9DA6E0AA9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68F4C-C5A7-47F9-91F8-E82593A00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D9707-4F24-46CC-9BE5-AE6AA05E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68C00-4494-48DB-A844-6756B70143BD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23DC-F2E6-4246-905B-DF3DFCA0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81B5E-1414-4B29-97D8-09B6043F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8586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913-FC9A-4BA5-8DAB-931CE913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2A994-0968-4EEC-A4C2-82A29D9A6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AEA9-0A69-4FEE-A59C-78D20A8B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C6A-3FD8-4C5C-89E6-078326CC9D28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48CAD-B624-49D9-94A7-C03D954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598-694D-4452-92FB-6BF11FB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347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36B9B-4E08-4881-BB05-CDF529715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27CDB-AB41-4690-B76E-ADAB129A9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64B5-5020-41C7-99F4-6B572A83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2167-8960-4DE6-BE3C-B92D4786AB28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5669-CADA-4B86-ACE7-299AE008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D6C3-725A-49D4-8720-0757527B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233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1B37-866A-4BA7-B8E3-0E6436A5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21FC-528F-4CB4-83A2-C73198C38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E55B-3A1B-4F48-B157-5272C013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9287-887E-45B0-A8E8-12039AC07392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19D8-4EA8-45A4-867F-F5AEFD99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B661-BDE4-42F5-91F7-773B0EAA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2013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E8D2-4C6D-45CE-ABEA-F61C6A7C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5DA1-3E02-4F87-82EC-511FEDA6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6D2EB-89DF-43E3-8B6C-C3179797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8ADA-1119-4FA9-8CBD-5F98AD077811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6DFA1-B713-426E-9F38-D82A1746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3F8ED-C838-4DC3-9844-14CF3E58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844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1C3B-60F0-4BC2-9CC9-DB035449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EA885-45CF-43B0-B885-D3A406C1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AFDFC-F972-4331-97EA-B615C260F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91D0F-CB8F-4ADF-A4E7-C89E00A1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9DB66-6A82-4FB9-8114-0C728AB2B746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C073B-BE97-473A-82D8-A2297990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1415-7467-4B29-A611-B9CC392B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3124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CB8F-0C14-4306-A510-B44D5E43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82EA8-5A6B-4476-B285-0CE22227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AFF95-6A4C-4D5A-999A-478651EDD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A9172-1B6E-4210-AD9E-551C8E16C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98DC7-4BFA-479B-9509-DEE616BB6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E403B-E8DB-4B9C-8036-11209E29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AEEE7-B714-4EBE-976D-5E82FFC8ACB2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960A5-6433-4A56-B5A7-F8CD5E1F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33D48-5EA3-41FD-A064-5824BB06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883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2C91-C313-41AB-A63F-D4928958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ACF39-02EF-41E5-A9FB-AC7BB4A4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1FF6-A361-4034-A1D0-7AF8134994B4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0923-24FC-4E4F-B9EA-58594478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6F8-34D0-4E2D-BF95-EC1B16EF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9462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C602F-DD45-4B76-929A-F2C52E49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FB89-5549-454E-9782-AAB25AB47FBF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06AA6-968F-4EEE-9473-2D5DD486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F9082-39BF-4B85-A836-EAA6995B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9331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83C2-BDB0-4AAF-A8D9-D45360FC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D0E42-A850-4435-996F-2BA65C6D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A90B-A3DA-4C2C-B04F-434BEFC48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237FC-7394-49C2-9D23-CAE64726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6041-F32D-4A62-B741-93D8314824DD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C3794-F599-4E0E-84BB-3691307D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9EBF0-33E3-4963-9246-4EF6AEBB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766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347A-685E-4B24-81F7-77132591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057ED-8B74-4DFD-BC28-EE0095C0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B5709-2E3B-4329-84BD-3F2C7218C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A4144-13BE-4548-B7C9-FB0896E8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30CAA-3297-43C8-BA74-43DC674A35F5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D8F5C-2D83-45DB-B357-EB90A378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3E464-1BA4-4B61-8975-3D90ED6E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2158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6D0A9-7B3F-4E50-9619-83FFE4B1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C8F0-E6B4-49F6-A724-FAA78F4A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4863-EBF6-4973-8CE5-470709D7D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C2491-E6DC-4B6A-B4D2-AF4B4FC3EFAD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9FC9-8FC9-45C0-BF73-E855715CF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1858C-9435-48FE-B544-5A758689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CA3A21-040B-4875-A792-9E5D9E5CFF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8622" y="6348586"/>
            <a:ext cx="746937" cy="373469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A4DFA8A7-ADFA-4BEF-9FF8-DFBE7C3E53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7843" y="6358205"/>
            <a:ext cx="1280779" cy="3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TVCG.2009.11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55627-7" TargetMode="External"/><Relationship Id="rId2" Type="http://schemas.openxmlformats.org/officeDocument/2006/relationships/hyperlink" Target="http://fds.design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ds.design/wp-content/uploads/2015/10/fds-presentation-final-ieeevis2015.pdf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INFVIS.2000.88509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aview.org/" TargetMode="External"/><Relationship Id="rId2" Type="http://schemas.openxmlformats.org/officeDocument/2006/relationships/hyperlink" Target="https://vtk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9/TVCG.2012.133" TargetMode="Externa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ime.com/" TargetMode="External"/><Relationship Id="rId2" Type="http://schemas.openxmlformats.org/officeDocument/2006/relationships/hyperlink" Target="https://knim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6.80" TargetMode="External"/><Relationship Id="rId2" Type="http://schemas.openxmlformats.org/officeDocument/2006/relationships/hyperlink" Target="https://www.researchgate.net/publication/215439203_The_sensemaking_process_and_leverage_points_for_analyst_technology_as_identified_through_cognitive_task_analys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TVCG.2014.234648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15.246727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BCAF-DE3C-45FB-B5EF-C5BE2BE229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Visual</a:t>
            </a:r>
            <a:br>
              <a:rPr lang="en-US" dirty="0"/>
            </a:br>
            <a:r>
              <a:rPr lang="en-US" dirty="0"/>
              <a:t>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AB694-2A15-494B-96DA-DEFFF76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03 – Process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9B624-7F83-401F-B4D3-09C94640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3E852-3C7B-468A-B1C8-F609F6BC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</a:t>
            </a:fld>
            <a:endParaRPr lang="aa-ET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348723-D7BA-4D59-8FFD-B808EBF3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48B50-6D09-4A8C-8ACE-75F40596D76F}" type="datetime1">
              <a:rPr lang="en-US" smtClean="0"/>
              <a:t>12/16/2022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318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Cloud cover histogram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 histogram visualizes the frequency of data values</a:t>
            </a:r>
          </a:p>
          <a:p>
            <a:pPr lvl="1"/>
            <a:r>
              <a:rPr lang="en-US" dirty="0"/>
              <a:t>Per possible value of cloud cover (0,..,81) we see how many days have a particular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EF35-7D92-4C8F-8146-D0A538FD671E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10</a:t>
            </a:fld>
            <a:endParaRPr lang="aa-E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C7F1BEA-B46B-447D-9BB0-44362320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" y="2572367"/>
            <a:ext cx="10982325" cy="1838325"/>
          </a:xfrm>
          <a:prstGeom prst="rect">
            <a:avLst/>
          </a:prstGeom>
        </p:spPr>
      </p:pic>
      <p:sp>
        <p:nvSpPr>
          <p:cNvPr id="15" name="Callout: Line 14">
            <a:extLst>
              <a:ext uri="{FF2B5EF4-FFF2-40B4-BE49-F238E27FC236}">
                <a16:creationId xmlns:a16="http://schemas.microsoft.com/office/drawing/2014/main" id="{12F48B08-F4CB-43B1-AA1F-118D923F2006}"/>
              </a:ext>
            </a:extLst>
          </p:cNvPr>
          <p:cNvSpPr/>
          <p:nvPr/>
        </p:nvSpPr>
        <p:spPr>
          <a:xfrm>
            <a:off x="7867440" y="1870075"/>
            <a:ext cx="2254307" cy="656228"/>
          </a:xfrm>
          <a:prstGeom prst="borderCallout1">
            <a:avLst>
              <a:gd name="adj1" fmla="val 95535"/>
              <a:gd name="adj2" fmla="val -3824"/>
              <a:gd name="adj3" fmla="val 167244"/>
              <a:gd name="adj4" fmla="val -140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Obviously, there is indeed a dip at 52/80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0BA251E8-A934-4364-BFC4-1463E2212C22}"/>
              </a:ext>
            </a:extLst>
          </p:cNvPr>
          <p:cNvSpPr/>
          <p:nvPr/>
        </p:nvSpPr>
        <p:spPr>
          <a:xfrm>
            <a:off x="950774" y="2437430"/>
            <a:ext cx="3549706" cy="311991"/>
          </a:xfrm>
          <a:prstGeom prst="borderCallout1">
            <a:avLst>
              <a:gd name="adj1" fmla="val 116791"/>
              <a:gd name="adj2" fmla="val 36156"/>
              <a:gd name="adj3" fmla="val 289944"/>
              <a:gd name="adj4" fmla="val 41653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Another dip can be found at 12/80</a:t>
            </a:r>
          </a:p>
        </p:txBody>
      </p:sp>
    </p:spTree>
    <p:extLst>
      <p:ext uri="{BB962C8B-B14F-4D97-AF65-F5344CB8AC3E}">
        <p14:creationId xmlns:p14="http://schemas.microsoft.com/office/powerpoint/2010/main" val="337364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Cloud cover histogram</a:t>
            </a:r>
          </a:p>
          <a:p>
            <a:pPr lvl="1"/>
            <a:r>
              <a:rPr lang="en-US" dirty="0"/>
              <a:t>Finally, we want to </a:t>
            </a:r>
            <a:r>
              <a:rPr lang="en-US" b="1" dirty="0"/>
              <a:t>confirm</a:t>
            </a:r>
            <a:r>
              <a:rPr lang="en-US" dirty="0"/>
              <a:t> that we found something relevant</a:t>
            </a:r>
          </a:p>
          <a:p>
            <a:pPr lvl="1"/>
            <a:r>
              <a:rPr lang="en-US" dirty="0"/>
              <a:t>We look for at </a:t>
            </a:r>
            <a:r>
              <a:rPr lang="en-US" b="1" dirty="0"/>
              <a:t>data from a different station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We now see dips for all x2 (2, 12, 22, etc.) values</a:t>
            </a:r>
          </a:p>
          <a:p>
            <a:pPr lvl="1"/>
            <a:r>
              <a:rPr lang="en-US" b="1" dirty="0"/>
              <a:t>Conclusion:</a:t>
            </a:r>
            <a:r>
              <a:rPr lang="en-US" dirty="0"/>
              <a:t> We need to carry out further analysis in collaboration with domain experts to find the cause of these dips (maybe sensor problem)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2AAB-F7BD-4204-B4BA-62FE7486C6B3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11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25F3304-93E4-41A4-9A0C-1E0DA46BD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" y="3082131"/>
            <a:ext cx="10982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That concludes our discussion of influencing factors</a:t>
            </a:r>
          </a:p>
          <a:p>
            <a:endParaRPr lang="en-US" dirty="0"/>
          </a:p>
          <a:p>
            <a:r>
              <a:rPr lang="en-US" dirty="0"/>
              <a:t>Let’s continue with </a:t>
            </a:r>
            <a:r>
              <a:rPr lang="en-US" b="1" dirty="0"/>
              <a:t>process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CF7B-EBC8-48CE-8A3B-3CF732E0831A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003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Roles and processes</a:t>
            </a:r>
          </a:p>
          <a:p>
            <a:pPr lvl="1"/>
            <a:r>
              <a:rPr lang="en-US" b="1" dirty="0"/>
              <a:t>Designer:</a:t>
            </a:r>
            <a:r>
              <a:rPr lang="en-US" dirty="0"/>
              <a:t> Devise the </a:t>
            </a:r>
            <a:r>
              <a:rPr lang="en-US" b="1" dirty="0"/>
              <a:t>design</a:t>
            </a:r>
            <a:r>
              <a:rPr lang="en-US" dirty="0"/>
              <a:t> of visual representations and interactions</a:t>
            </a:r>
          </a:p>
          <a:p>
            <a:pPr lvl="1"/>
            <a:r>
              <a:rPr lang="en-US" b="1" dirty="0"/>
              <a:t>Developer:</a:t>
            </a:r>
            <a:r>
              <a:rPr lang="en-US" dirty="0"/>
              <a:t> Implement the </a:t>
            </a:r>
            <a:r>
              <a:rPr lang="en-US" b="1" dirty="0"/>
              <a:t>data’s</a:t>
            </a:r>
            <a:r>
              <a:rPr lang="en-US" dirty="0"/>
              <a:t> </a:t>
            </a:r>
            <a:r>
              <a:rPr lang="en-US" b="1" dirty="0"/>
              <a:t>transformation</a:t>
            </a:r>
            <a:r>
              <a:rPr lang="en-US" dirty="0"/>
              <a:t> to interactive</a:t>
            </a:r>
            <a:br>
              <a:rPr lang="en-US" dirty="0"/>
            </a:br>
            <a:r>
              <a:rPr lang="en-US" dirty="0"/>
              <a:t>visual representations</a:t>
            </a:r>
          </a:p>
          <a:p>
            <a:pPr lvl="1"/>
            <a:r>
              <a:rPr lang="en-US" b="1" dirty="0"/>
              <a:t>User</a:t>
            </a:r>
            <a:r>
              <a:rPr lang="en-US" dirty="0"/>
              <a:t> (or analyst): Analyze the data for the </a:t>
            </a:r>
            <a:r>
              <a:rPr lang="en-US" b="1" dirty="0"/>
              <a:t>generation of knowledge</a:t>
            </a:r>
            <a:endParaRPr lang="en-US" dirty="0"/>
          </a:p>
          <a:p>
            <a:r>
              <a:rPr lang="en-US" dirty="0"/>
              <a:t>Consequently, we will look at </a:t>
            </a:r>
            <a:r>
              <a:rPr lang="en-US" b="1" dirty="0"/>
              <a:t>3 processes</a:t>
            </a:r>
          </a:p>
          <a:p>
            <a:pPr lvl="1"/>
            <a:r>
              <a:rPr lang="en-US" b="1" dirty="0"/>
              <a:t>Design process</a:t>
            </a:r>
          </a:p>
          <a:p>
            <a:pPr lvl="1"/>
            <a:r>
              <a:rPr lang="en-US" b="1" dirty="0"/>
              <a:t>Data transformation process</a:t>
            </a:r>
          </a:p>
          <a:p>
            <a:pPr lvl="1"/>
            <a:r>
              <a:rPr lang="en-US" b="1" dirty="0"/>
              <a:t>Knowledge generation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B51A-FE89-4610-AC53-D27FDCE68F3B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56434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design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Designing interactive visual data analysis solution is challenging</a:t>
            </a:r>
          </a:p>
          <a:p>
            <a:r>
              <a:rPr lang="en-US" dirty="0"/>
              <a:t>Key difficulty is to come up with an appropriate ensemble of visual, interactive, and computational means that work together to help people solve data analysis problems</a:t>
            </a:r>
          </a:p>
          <a:p>
            <a:r>
              <a:rPr lang="en-US" dirty="0"/>
              <a:t>To help structure the design process, </a:t>
            </a:r>
            <a:r>
              <a:rPr lang="en-US" dirty="0" err="1">
                <a:hlinkClick r:id="rId2"/>
              </a:rPr>
              <a:t>Munzner</a:t>
            </a:r>
            <a:r>
              <a:rPr lang="en-US" dirty="0">
                <a:hlinkClick r:id="rId2"/>
              </a:rPr>
              <a:t> (2009)</a:t>
            </a:r>
            <a:r>
              <a:rPr lang="en-US" dirty="0"/>
              <a:t> proposed a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Nested Model for Visualization Design and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B8F1D-54F8-4EFE-88FE-B74A1F0B5E76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45356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design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368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Nested Model</a:t>
            </a:r>
            <a:endParaRPr lang="en-US" dirty="0"/>
          </a:p>
          <a:p>
            <a:r>
              <a:rPr lang="en-US" dirty="0"/>
              <a:t>4 nested levels of design and validation</a:t>
            </a:r>
          </a:p>
          <a:p>
            <a:pPr lvl="1"/>
            <a:r>
              <a:rPr lang="en-US" dirty="0"/>
              <a:t>Domain characterization</a:t>
            </a:r>
          </a:p>
          <a:p>
            <a:pPr lvl="1"/>
            <a:r>
              <a:rPr lang="en-US" dirty="0"/>
              <a:t>Data and task abstraction</a:t>
            </a:r>
          </a:p>
          <a:p>
            <a:pPr lvl="1"/>
            <a:r>
              <a:rPr lang="en-US" dirty="0"/>
              <a:t>Design conceptualization</a:t>
            </a:r>
          </a:p>
          <a:p>
            <a:pPr lvl="1"/>
            <a:r>
              <a:rPr lang="en-US" dirty="0"/>
              <a:t>Solution 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2FDE-CB4D-4C05-9F66-50FE129933D3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15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11EDB93-C8E6-4341-AEA2-29BC24909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1497" y="2450953"/>
            <a:ext cx="8077708" cy="24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5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design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475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Nested Model</a:t>
            </a:r>
          </a:p>
          <a:p>
            <a:r>
              <a:rPr lang="en-US" b="1" dirty="0"/>
              <a:t>Domain characterization</a:t>
            </a:r>
            <a:r>
              <a:rPr lang="en-US" dirty="0"/>
              <a:t> (The context)</a:t>
            </a:r>
          </a:p>
          <a:p>
            <a:pPr lvl="1"/>
            <a:r>
              <a:rPr lang="en-US" dirty="0"/>
              <a:t>Familiarize with application domain</a:t>
            </a:r>
          </a:p>
          <a:p>
            <a:pPr lvl="1"/>
            <a:r>
              <a:rPr lang="en-US" dirty="0"/>
              <a:t>Understand the users and their domain-specific problems</a:t>
            </a:r>
          </a:p>
          <a:p>
            <a:pPr lvl="1"/>
            <a:r>
              <a:rPr lang="en-US" dirty="0"/>
              <a:t>Consider the working environment and the applied tools</a:t>
            </a:r>
          </a:p>
          <a:p>
            <a:pPr lvl="1"/>
            <a:r>
              <a:rPr lang="en-US" dirty="0"/>
              <a:t>Involving domain experts is highly recommended!</a:t>
            </a:r>
          </a:p>
          <a:p>
            <a:r>
              <a:rPr lang="en-US" b="1" dirty="0"/>
              <a:t>Data and task abstraction</a:t>
            </a:r>
            <a:r>
              <a:rPr lang="en-US" dirty="0"/>
              <a:t> (The data and the tasks)</a:t>
            </a:r>
          </a:p>
          <a:p>
            <a:pPr lvl="1"/>
            <a:r>
              <a:rPr lang="en-US" dirty="0"/>
              <a:t>Map domain-specific description to the language of interactive visual data analysis</a:t>
            </a:r>
          </a:p>
          <a:p>
            <a:pPr lvl="1"/>
            <a:r>
              <a:rPr lang="en-US" dirty="0"/>
              <a:t>Determine essential data and tasks</a:t>
            </a:r>
          </a:p>
          <a:p>
            <a:pPr lvl="1"/>
            <a:r>
              <a:rPr lang="en-US" dirty="0"/>
              <a:t>Focus on conceptually relevant aspects and abstract from domain details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9873-FDD0-452C-A639-B70E32629E6F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1677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design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Nested Model</a:t>
            </a:r>
          </a:p>
          <a:p>
            <a:r>
              <a:rPr lang="en-US" b="1" dirty="0"/>
              <a:t>Design conceptualization</a:t>
            </a:r>
          </a:p>
          <a:p>
            <a:pPr lvl="1"/>
            <a:r>
              <a:rPr lang="en-US" dirty="0"/>
              <a:t>Define overall solution</a:t>
            </a:r>
          </a:p>
          <a:p>
            <a:pPr lvl="1"/>
            <a:r>
              <a:rPr lang="en-US" dirty="0"/>
              <a:t>Combine visual, interactive, and computational components</a:t>
            </a:r>
          </a:p>
          <a:p>
            <a:pPr lvl="1"/>
            <a:r>
              <a:rPr lang="en-US" dirty="0"/>
              <a:t>Find expressive visual encodings, useful interactive tools, and potent computing procedures that match the abstracted data and tasks</a:t>
            </a:r>
          </a:p>
          <a:p>
            <a:pPr lvl="1"/>
            <a:r>
              <a:rPr lang="en-US" b="1" dirty="0"/>
              <a:t>Design methodology: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Five Design-Sheets</a:t>
            </a:r>
            <a:r>
              <a:rPr lang="en-US" dirty="0"/>
              <a:t> by </a:t>
            </a:r>
            <a:r>
              <a:rPr lang="en-US" dirty="0">
                <a:hlinkClick r:id="rId3"/>
              </a:rPr>
              <a:t>Roberts et al. (2017)</a:t>
            </a:r>
            <a:endParaRPr lang="en-US" dirty="0"/>
          </a:p>
          <a:p>
            <a:pPr lvl="2"/>
            <a:r>
              <a:rPr lang="en-US" dirty="0"/>
              <a:t>Five sheets</a:t>
            </a:r>
          </a:p>
          <a:p>
            <a:pPr lvl="2"/>
            <a:r>
              <a:rPr lang="en-US" dirty="0"/>
              <a:t>Five parts per sheet</a:t>
            </a:r>
          </a:p>
          <a:p>
            <a:pPr lvl="2"/>
            <a:r>
              <a:rPr lang="en-US" dirty="0"/>
              <a:t>Five parts to the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FDA21-03EA-4136-BF21-40211B7E2B99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6531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design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Five Design-Sheets Methodology</a:t>
            </a:r>
          </a:p>
          <a:p>
            <a:r>
              <a:rPr lang="en-US" dirty="0"/>
              <a:t>Sheet 1 – Brain Storm</a:t>
            </a:r>
          </a:p>
          <a:p>
            <a:pPr lvl="1"/>
            <a:r>
              <a:rPr lang="en-US" dirty="0"/>
              <a:t>Brain-storm ideas</a:t>
            </a:r>
          </a:p>
          <a:p>
            <a:pPr lvl="1"/>
            <a:r>
              <a:rPr lang="en-US" dirty="0"/>
              <a:t>Focus on quantity to cover many design options</a:t>
            </a:r>
          </a:p>
          <a:p>
            <a:r>
              <a:rPr lang="en-US" dirty="0"/>
              <a:t>Sheet 2,3,4 – Initial Designs</a:t>
            </a:r>
          </a:p>
          <a:p>
            <a:pPr lvl="1"/>
            <a:r>
              <a:rPr lang="en-US" dirty="0"/>
              <a:t>Three ideas from brain-storming are sketched in greater detail</a:t>
            </a:r>
          </a:p>
          <a:p>
            <a:pPr lvl="1"/>
            <a:r>
              <a:rPr lang="en-US" dirty="0"/>
              <a:t>Aim for three completely different designs</a:t>
            </a:r>
          </a:p>
          <a:p>
            <a:r>
              <a:rPr lang="en-US" dirty="0"/>
              <a:t>Sheet 5 – Realization Design </a:t>
            </a:r>
          </a:p>
          <a:p>
            <a:pPr lvl="1"/>
            <a:r>
              <a:rPr lang="en-US" dirty="0"/>
              <a:t>Condense ideas down to a single design to be realized</a:t>
            </a:r>
          </a:p>
          <a:p>
            <a:pPr lvl="1"/>
            <a:r>
              <a:rPr lang="en-US" dirty="0"/>
              <a:t>Final design: What gets computed and visualized, and how users interact?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C3C-B594-4383-8418-A37033EC596F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18</a:t>
            </a:fld>
            <a:endParaRPr lang="aa-E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42135-9DF8-4706-9AB2-6CA1A7F37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8899">
            <a:off x="6210254" y="650645"/>
            <a:ext cx="1516855" cy="2215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61DB50-888D-4E82-B644-07E7C707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0814">
            <a:off x="8092725" y="1419447"/>
            <a:ext cx="1869204" cy="2595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957334-63BC-4074-9526-51E1FD8B2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807" y="3226981"/>
            <a:ext cx="1869594" cy="25677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4D308C-AADC-4C97-A4F2-207E0DFB7B6F}"/>
              </a:ext>
            </a:extLst>
          </p:cNvPr>
          <p:cNvSpPr/>
          <p:nvPr/>
        </p:nvSpPr>
        <p:spPr>
          <a:xfrm>
            <a:off x="10060598" y="2043336"/>
            <a:ext cx="2183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hlinkClick r:id="rId5"/>
              </a:rPr>
              <a:t>http://fds.design/wp-content/uploads/2015/10/fds-presentation-final-ieeevis2015.pdf</a:t>
            </a:r>
            <a:r>
              <a:rPr lang="en-US" sz="1200" dirty="0"/>
              <a:t> 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1488241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design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Nested Model</a:t>
            </a:r>
          </a:p>
          <a:p>
            <a:r>
              <a:rPr lang="en-US" b="1" dirty="0"/>
              <a:t>Solution implementation</a:t>
            </a:r>
          </a:p>
          <a:p>
            <a:pPr lvl="1"/>
            <a:r>
              <a:rPr lang="en-US" dirty="0"/>
              <a:t>Implement components as concrete algorithms</a:t>
            </a:r>
          </a:p>
          <a:p>
            <a:pPr lvl="1"/>
            <a:r>
              <a:rPr lang="en-US" dirty="0"/>
              <a:t>Support parameterization for later adjustment</a:t>
            </a:r>
          </a:p>
          <a:p>
            <a:pPr lvl="1"/>
            <a:r>
              <a:rPr lang="en-US" dirty="0"/>
              <a:t>Consider computational efficiency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DBB5-9315-496F-86DC-EA5FCBE6BB86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1896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Illustrate influencing factors (see previous lecture) with an example</a:t>
            </a:r>
          </a:p>
          <a:p>
            <a:r>
              <a:rPr lang="en-US" dirty="0"/>
              <a:t>Learn about models for</a:t>
            </a:r>
          </a:p>
          <a:p>
            <a:pPr lvl="1"/>
            <a:r>
              <a:rPr lang="en-US" dirty="0"/>
              <a:t>The design of interactive visual data analysis solutions</a:t>
            </a:r>
          </a:p>
          <a:p>
            <a:pPr lvl="1"/>
            <a:r>
              <a:rPr lang="en-US" dirty="0"/>
              <a:t>The transformation of data to visual representations</a:t>
            </a:r>
          </a:p>
          <a:p>
            <a:pPr lvl="1"/>
            <a:r>
              <a:rPr lang="en-US" dirty="0"/>
              <a:t>The generation of knowledge via interactive visual data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D70B6-E9F4-426F-BD24-E96508D01E35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9945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design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Nested Model</a:t>
            </a:r>
          </a:p>
          <a:p>
            <a:r>
              <a:rPr lang="en-US" dirty="0"/>
              <a:t>Threats to validity (Where can the design process fail?)</a:t>
            </a:r>
          </a:p>
          <a:p>
            <a:pPr lvl="1"/>
            <a:r>
              <a:rPr lang="en-US" b="1" dirty="0"/>
              <a:t>Inaccurate domain characterization:</a:t>
            </a:r>
            <a:r>
              <a:rPr lang="en-US" dirty="0"/>
              <a:t> Identified problems are not actual problems of target users, or workflows and working environment deviate from what was understood</a:t>
            </a:r>
          </a:p>
          <a:p>
            <a:pPr lvl="1"/>
            <a:r>
              <a:rPr lang="en-US" b="1" dirty="0"/>
              <a:t>Incorrect data and task abstraction:</a:t>
            </a:r>
            <a:r>
              <a:rPr lang="en-US" dirty="0"/>
              <a:t> Data does not contain expected information, tasks do not properly address the domain problems</a:t>
            </a:r>
          </a:p>
          <a:p>
            <a:pPr lvl="1"/>
            <a:r>
              <a:rPr lang="en-US" b="1" dirty="0"/>
              <a:t>Inadequate design conceptualization:</a:t>
            </a:r>
            <a:r>
              <a:rPr lang="en-US" dirty="0"/>
              <a:t> Visual encoding not expressive, interactions not adequate for the environment, unfit analytical procedures</a:t>
            </a:r>
          </a:p>
          <a:p>
            <a:pPr lvl="1"/>
            <a:r>
              <a:rPr lang="en-US" b="1" dirty="0"/>
              <a:t>Inefficient solution implementation:</a:t>
            </a:r>
            <a:r>
              <a:rPr lang="en-US" dirty="0"/>
              <a:t> Algorithms have too high complexity or are inefficiently implemented, memory footprint too large, network too slow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DCC1-9293-4422-A7D9-ACB9A64B1580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94396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design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Summary</a:t>
            </a:r>
          </a:p>
          <a:p>
            <a:r>
              <a:rPr lang="en-US" dirty="0"/>
              <a:t>Design process as a cascade of steps</a:t>
            </a:r>
          </a:p>
          <a:p>
            <a:r>
              <a:rPr lang="en-US" dirty="0"/>
              <a:t>Decisions on the upper levels impact decisions on the lower levels</a:t>
            </a:r>
          </a:p>
          <a:p>
            <a:r>
              <a:rPr lang="en-US" dirty="0"/>
              <a:t>Mistakes at upper levels can have dire consequences</a:t>
            </a:r>
          </a:p>
          <a:p>
            <a:r>
              <a:rPr lang="en-US" dirty="0"/>
              <a:t>Issues at lower levels can often be remedied with moderate effort</a:t>
            </a:r>
          </a:p>
          <a:p>
            <a:r>
              <a:rPr lang="en-US" dirty="0"/>
              <a:t>Actual design can be supported by five design-sheets methodology</a:t>
            </a:r>
          </a:p>
          <a:p>
            <a:endParaRPr lang="en-US" dirty="0"/>
          </a:p>
          <a:p>
            <a:r>
              <a:rPr lang="en-US" dirty="0"/>
              <a:t>Next: How are data actually transformed?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F934-6CE7-467E-8E5A-BEB1DA0D6F92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40614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B84DAD-4550-4767-A8C4-FE9124E8A5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Visual data analysis is essentially based on the transformation of data to visual representations</a:t>
                </a:r>
              </a:p>
              <a:p>
                <a:r>
                  <a:rPr lang="en-US" dirty="0"/>
                  <a:t>The transformation process describes what happens to the data on their way from raw form to images</a:t>
                </a:r>
              </a:p>
              <a:p>
                <a:r>
                  <a:rPr lang="en-US" dirty="0"/>
                  <a:t>Most abstractly, the process is a </a:t>
                </a:r>
                <a:r>
                  <a:rPr lang="en-US" b="1" dirty="0"/>
                  <a:t>parametric transformation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that takes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dirty="0"/>
                  <a:t> and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dirty="0"/>
                  <a:t> as input and generates images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dirty="0"/>
                  <a:t> as output: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B84DAD-4550-4767-A8C4-FE9124E8A5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7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3594-9296-4693-B9FC-4A0DFD44CD82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22</a:t>
            </a:fld>
            <a:endParaRPr lang="aa-E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BA057-38C2-4E64-87BE-5B44B4C78B4F}"/>
              </a:ext>
            </a:extLst>
          </p:cNvPr>
          <p:cNvSpPr txBox="1"/>
          <p:nvPr/>
        </p:nvSpPr>
        <p:spPr>
          <a:xfrm rot="21413555">
            <a:off x="3849938" y="5507262"/>
            <a:ext cx="3736377" cy="3189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The question is, what happens inside this arrow?</a:t>
            </a:r>
            <a:endParaRPr lang="en-US" sz="14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A5751B-1298-41F4-91BA-348B5101EE4D}"/>
              </a:ext>
            </a:extLst>
          </p:cNvPr>
          <p:cNvSpPr/>
          <p:nvPr/>
        </p:nvSpPr>
        <p:spPr>
          <a:xfrm>
            <a:off x="6352953" y="5197796"/>
            <a:ext cx="281763" cy="308344"/>
          </a:xfrm>
          <a:custGeom>
            <a:avLst/>
            <a:gdLst>
              <a:gd name="connsiteX0" fmla="*/ 0 w 281763"/>
              <a:gd name="connsiteY0" fmla="*/ 308344 h 308344"/>
              <a:gd name="connsiteX1" fmla="*/ 202019 w 281763"/>
              <a:gd name="connsiteY1" fmla="*/ 164805 h 308344"/>
              <a:gd name="connsiteX2" fmla="*/ 281763 w 281763"/>
              <a:gd name="connsiteY2" fmla="*/ 0 h 3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763" h="308344">
                <a:moveTo>
                  <a:pt x="0" y="308344"/>
                </a:moveTo>
                <a:cubicBezTo>
                  <a:pt x="77529" y="262270"/>
                  <a:pt x="155059" y="216196"/>
                  <a:pt x="202019" y="164805"/>
                </a:cubicBezTo>
                <a:cubicBezTo>
                  <a:pt x="248979" y="113414"/>
                  <a:pt x="265371" y="56707"/>
                  <a:pt x="281763" y="0"/>
                </a:cubicBezTo>
              </a:path>
            </a:pathLst>
          </a:custGeom>
          <a:noFill/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8669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Traditionally, the data transformation is described as</a:t>
            </a:r>
          </a:p>
          <a:p>
            <a:pPr lvl="1"/>
            <a:r>
              <a:rPr lang="en-US" b="1" dirty="0"/>
              <a:t>Visualization pipeline</a:t>
            </a:r>
            <a:r>
              <a:rPr lang="en-US" dirty="0"/>
              <a:t> (Haber &amp; McNabb, 1990)</a:t>
            </a:r>
          </a:p>
          <a:p>
            <a:pPr lvl="1"/>
            <a:r>
              <a:rPr lang="en-US" dirty="0"/>
              <a:t>Visualization </a:t>
            </a:r>
            <a:r>
              <a:rPr lang="en-US" b="1" dirty="0"/>
              <a:t>reference model</a:t>
            </a:r>
            <a:r>
              <a:rPr lang="en-US" dirty="0"/>
              <a:t> (Card et al., 1998)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7F1B-6527-4C85-9C4F-FB11E194204C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23</a:t>
            </a:fld>
            <a:endParaRPr lang="aa-ET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977FC1-8160-49DB-A562-74CF2B18DB9A}"/>
              </a:ext>
            </a:extLst>
          </p:cNvPr>
          <p:cNvGrpSpPr/>
          <p:nvPr/>
        </p:nvGrpSpPr>
        <p:grpSpPr>
          <a:xfrm>
            <a:off x="1911492" y="3516144"/>
            <a:ext cx="8145731" cy="1725212"/>
            <a:chOff x="2209800" y="3095566"/>
            <a:chExt cx="8145731" cy="17252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A6F7E8-58DD-49DB-BC48-116E7F946D12}"/>
                </a:ext>
              </a:extLst>
            </p:cNvPr>
            <p:cNvSpPr/>
            <p:nvPr/>
          </p:nvSpPr>
          <p:spPr>
            <a:xfrm>
              <a:off x="8838769" y="4605334"/>
              <a:ext cx="151676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</a:rPr>
                <a:t>Adapted from Card et al., 1999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643ED8-B616-4451-805E-21DE8558A0FE}"/>
                </a:ext>
              </a:extLst>
            </p:cNvPr>
            <p:cNvSpPr/>
            <p:nvPr/>
          </p:nvSpPr>
          <p:spPr>
            <a:xfrm>
              <a:off x="9830354" y="3095566"/>
              <a:ext cx="361244" cy="3612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07B135-6726-40AE-AF4B-03B9A70B1EB5}"/>
                </a:ext>
              </a:extLst>
            </p:cNvPr>
            <p:cNvSpPr/>
            <p:nvPr/>
          </p:nvSpPr>
          <p:spPr>
            <a:xfrm>
              <a:off x="9691530" y="3455575"/>
              <a:ext cx="638892" cy="71477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t" anchorCtr="0"/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Human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A54A9E-8783-4841-9D6F-D511B0304BC9}"/>
                </a:ext>
              </a:extLst>
            </p:cNvPr>
            <p:cNvSpPr/>
            <p:nvPr/>
          </p:nvSpPr>
          <p:spPr>
            <a:xfrm>
              <a:off x="9830354" y="4170348"/>
              <a:ext cx="361244" cy="4442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7B5DA1-95B9-4C3C-99AF-93CDD1A2F51A}"/>
                </a:ext>
              </a:extLst>
            </p:cNvPr>
            <p:cNvSpPr/>
            <p:nvPr/>
          </p:nvSpPr>
          <p:spPr>
            <a:xfrm>
              <a:off x="4125239" y="3362738"/>
              <a:ext cx="1097280" cy="548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5720" rtlCol="0" anchor="ctr" anchorCtr="0"/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b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Tables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34CC9F-5BBF-4BCE-BCB4-ECFCD8D18136}"/>
                </a:ext>
              </a:extLst>
            </p:cNvPr>
            <p:cNvSpPr/>
            <p:nvPr/>
          </p:nvSpPr>
          <p:spPr>
            <a:xfrm>
              <a:off x="2209800" y="3362738"/>
              <a:ext cx="1097280" cy="548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5720" rtlCol="0" anchor="ctr" anchorCtr="0"/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b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Source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D7A5D5-12EE-423E-8583-0247D78A09B0}"/>
                </a:ext>
              </a:extLst>
            </p:cNvPr>
            <p:cNvSpPr/>
            <p:nvPr/>
          </p:nvSpPr>
          <p:spPr>
            <a:xfrm>
              <a:off x="6040678" y="3362738"/>
              <a:ext cx="1097280" cy="548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5720" rtlCol="0" anchor="ctr" anchorCtr="0"/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Visual</a:t>
              </a:r>
              <a:b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Abstractions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553A11E-18DE-429C-90C4-9C3230B962AF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5222519" y="3637058"/>
              <a:ext cx="818159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CC9850D-3296-4CF1-9861-EB8B03701263}"/>
                </a:ext>
              </a:extLst>
            </p:cNvPr>
            <p:cNvCxnSpPr>
              <a:stCxn id="14" idx="3"/>
              <a:endCxn id="13" idx="1"/>
            </p:cNvCxnSpPr>
            <p:nvPr/>
          </p:nvCxnSpPr>
          <p:spPr>
            <a:xfrm>
              <a:off x="3307080" y="3637058"/>
              <a:ext cx="818159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63B1D5-772A-4EFC-BCCF-A4FFE3E18C52}"/>
                </a:ext>
              </a:extLst>
            </p:cNvPr>
            <p:cNvSpPr/>
            <p:nvPr/>
          </p:nvSpPr>
          <p:spPr>
            <a:xfrm>
              <a:off x="7956116" y="3362738"/>
              <a:ext cx="1097280" cy="5494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5720" rtlCol="0" anchor="ctr" anchorCtr="0"/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Visualization</a:t>
              </a:r>
              <a:b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Views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2DF620E-6428-457E-85E2-77076B134CE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9053396" y="3637058"/>
              <a:ext cx="552310" cy="406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4E5BD04-775D-439A-BF32-55A464D91629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>
              <a:off x="7137958" y="3637058"/>
              <a:ext cx="818158" cy="406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F78FD6-0E31-4316-A975-9EEA36AB09FB}"/>
                </a:ext>
              </a:extLst>
            </p:cNvPr>
            <p:cNvSpPr/>
            <p:nvPr/>
          </p:nvSpPr>
          <p:spPr>
            <a:xfrm>
              <a:off x="3077930" y="3776212"/>
              <a:ext cx="12787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Data</a:t>
              </a:r>
              <a:b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</a:b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Transformations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180FFC-310E-4B6F-A3E7-D1F7E642CC70}"/>
                </a:ext>
              </a:extLst>
            </p:cNvPr>
            <p:cNvSpPr/>
            <p:nvPr/>
          </p:nvSpPr>
          <p:spPr>
            <a:xfrm>
              <a:off x="4992204" y="3771921"/>
              <a:ext cx="12787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Visual</a:t>
              </a:r>
              <a:b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</a:b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Mappings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37E01D-1935-47B3-94B4-7DEABF2D203B}"/>
                </a:ext>
              </a:extLst>
            </p:cNvPr>
            <p:cNvSpPr/>
            <p:nvPr/>
          </p:nvSpPr>
          <p:spPr>
            <a:xfrm>
              <a:off x="6902852" y="3771921"/>
              <a:ext cx="12787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View</a:t>
              </a:r>
              <a:b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</a:b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Transformations</a:t>
              </a:r>
            </a:p>
          </p:txBody>
        </p:sp>
        <p:cxnSp>
          <p:nvCxnSpPr>
            <p:cNvPr id="24" name="Straight Arrow Connector 39">
              <a:extLst>
                <a:ext uri="{FF2B5EF4-FFF2-40B4-BE49-F238E27FC236}">
                  <a16:creationId xmlns:a16="http://schemas.microsoft.com/office/drawing/2014/main" id="{75BABBBF-F950-4383-94E2-83066F8C51A6}"/>
                </a:ext>
              </a:extLst>
            </p:cNvPr>
            <p:cNvCxnSpPr>
              <a:endCxn id="21" idx="2"/>
            </p:cNvCxnSpPr>
            <p:nvPr/>
          </p:nvCxnSpPr>
          <p:spPr>
            <a:xfrm rot="10800000">
              <a:off x="3717324" y="4237877"/>
              <a:ext cx="5888382" cy="232846"/>
            </a:xfrm>
            <a:prstGeom prst="bentConnector2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3438077-1D6A-45BB-894D-B080C17BBB6E}"/>
                </a:ext>
              </a:extLst>
            </p:cNvPr>
            <p:cNvCxnSpPr>
              <a:endCxn id="23" idx="2"/>
            </p:cNvCxnSpPr>
            <p:nvPr/>
          </p:nvCxnSpPr>
          <p:spPr>
            <a:xfrm flipV="1">
              <a:off x="7542246" y="4233586"/>
              <a:ext cx="0" cy="237138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DF6B41C-FA63-46C2-B656-56437A772539}"/>
                </a:ext>
              </a:extLst>
            </p:cNvPr>
            <p:cNvCxnSpPr>
              <a:endCxn id="22" idx="2"/>
            </p:cNvCxnSpPr>
            <p:nvPr/>
          </p:nvCxnSpPr>
          <p:spPr>
            <a:xfrm flipV="1">
              <a:off x="5631598" y="4233586"/>
              <a:ext cx="0" cy="237138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39">
              <a:extLst>
                <a:ext uri="{FF2B5EF4-FFF2-40B4-BE49-F238E27FC236}">
                  <a16:creationId xmlns:a16="http://schemas.microsoft.com/office/drawing/2014/main" id="{9156A92D-7062-4919-88D7-31E427EDE4FE}"/>
                </a:ext>
              </a:extLst>
            </p:cNvPr>
            <p:cNvCxnSpPr/>
            <p:nvPr/>
          </p:nvCxnSpPr>
          <p:spPr>
            <a:xfrm rot="10800000">
              <a:off x="3717324" y="4237175"/>
              <a:ext cx="5888382" cy="232846"/>
            </a:xfrm>
            <a:prstGeom prst="bentConnector2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headEnd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532BB5-3BFE-45C4-918F-2937A27DEDB1}"/>
                </a:ext>
              </a:extLst>
            </p:cNvPr>
            <p:cNvCxnSpPr/>
            <p:nvPr/>
          </p:nvCxnSpPr>
          <p:spPr>
            <a:xfrm flipV="1">
              <a:off x="7542246" y="4232884"/>
              <a:ext cx="0" cy="237138"/>
            </a:xfrm>
            <a:prstGeom prst="straightConnector1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headEnd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013B665-E5B7-4275-B118-3248FC11D4C2}"/>
                </a:ext>
              </a:extLst>
            </p:cNvPr>
            <p:cNvCxnSpPr/>
            <p:nvPr/>
          </p:nvCxnSpPr>
          <p:spPr>
            <a:xfrm flipV="1">
              <a:off x="5631598" y="4232884"/>
              <a:ext cx="0" cy="237138"/>
            </a:xfrm>
            <a:prstGeom prst="straightConnector1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headEnd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BD3D052-F872-469D-96E0-184E6B5C5A5C}"/>
              </a:ext>
            </a:extLst>
          </p:cNvPr>
          <p:cNvSpPr txBox="1"/>
          <p:nvPr/>
        </p:nvSpPr>
        <p:spPr>
          <a:xfrm rot="458972">
            <a:off x="8592723" y="2553847"/>
            <a:ext cx="2816605" cy="5787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This is the classic model, which you will find in many text books.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697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data transformation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Chi (2000)</a:t>
            </a:r>
            <a:r>
              <a:rPr lang="en-US" dirty="0"/>
              <a:t> describes the data transformation’s internal structure in the </a:t>
            </a:r>
            <a:r>
              <a:rPr lang="en-US" b="1" dirty="0"/>
              <a:t>data state reference model</a:t>
            </a:r>
            <a:r>
              <a:rPr lang="en-US" dirty="0"/>
              <a:t> as a combination of</a:t>
            </a:r>
          </a:p>
          <a:p>
            <a:pPr lvl="1"/>
            <a:r>
              <a:rPr lang="en-US" b="1" dirty="0"/>
              <a:t>Stages</a:t>
            </a:r>
          </a:p>
          <a:p>
            <a:pPr lvl="1"/>
            <a:r>
              <a:rPr lang="en-US" b="1" dirty="0"/>
              <a:t>Operators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E7A0-3704-4603-AB9A-FF36390ECD79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24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CBCD8B9-CBB5-44F4-A8F5-392A419D8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8131" y="3033337"/>
            <a:ext cx="7763540" cy="3143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BCD3D9-EB4E-410E-A938-6F1BDF23A527}"/>
              </a:ext>
            </a:extLst>
          </p:cNvPr>
          <p:cNvSpPr txBox="1"/>
          <p:nvPr/>
        </p:nvSpPr>
        <p:spPr>
          <a:xfrm rot="458972">
            <a:off x="10123056" y="2628404"/>
            <a:ext cx="1809361" cy="932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This is a more detailed model, which you will find in several practical applications.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9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Stages</a:t>
            </a:r>
            <a:r>
              <a:rPr lang="en-US" dirty="0"/>
              <a:t> describe different states that the data may assume</a:t>
            </a:r>
          </a:p>
          <a:p>
            <a:pPr lvl="2"/>
            <a:r>
              <a:rPr lang="en-US" b="1" dirty="0"/>
              <a:t>Data values: </a:t>
            </a:r>
            <a:r>
              <a:rPr lang="en-US" dirty="0"/>
              <a:t>Raw and unprocessed pieces of information</a:t>
            </a:r>
          </a:p>
          <a:p>
            <a:pPr lvl="2"/>
            <a:r>
              <a:rPr lang="en-US" b="1" dirty="0"/>
              <a:t>Analytical abstractions: </a:t>
            </a:r>
            <a:r>
              <a:rPr lang="en-US" dirty="0"/>
              <a:t>Well-structured data meaningfully enriched with derived characteristics (e.g., data tables, levels of detail, aggregation, classifications, clusters)</a:t>
            </a:r>
          </a:p>
          <a:p>
            <a:pPr lvl="2"/>
            <a:r>
              <a:rPr lang="en-US" b="1" dirty="0"/>
              <a:t>Visual abstractions:</a:t>
            </a:r>
            <a:r>
              <a:rPr lang="en-US" dirty="0"/>
              <a:t> Geometric primitives and visual attributes (see next lecture)</a:t>
            </a:r>
          </a:p>
          <a:p>
            <a:pPr lvl="2"/>
            <a:r>
              <a:rPr lang="en-US" b="1" dirty="0"/>
              <a:t>Image data: </a:t>
            </a:r>
            <a:r>
              <a:rPr lang="en-US" dirty="0"/>
              <a:t>Array(s) of colored pixels</a:t>
            </a:r>
          </a:p>
          <a:p>
            <a:r>
              <a:rPr lang="en-US" b="1" dirty="0"/>
              <a:t>Operators</a:t>
            </a:r>
            <a:r>
              <a:rPr lang="en-US" dirty="0"/>
              <a:t> process some input to generate some output</a:t>
            </a:r>
          </a:p>
          <a:p>
            <a:pPr lvl="2"/>
            <a:r>
              <a:rPr lang="en-US" b="1" dirty="0"/>
              <a:t>Transformation operators</a:t>
            </a:r>
            <a:r>
              <a:rPr lang="en-US" dirty="0"/>
              <a:t> (preprocessing, mapping, rendering) transform the data from one type to another</a:t>
            </a:r>
            <a:br>
              <a:rPr lang="en-US" dirty="0"/>
            </a:br>
            <a:r>
              <a:rPr lang="en-US" dirty="0"/>
              <a:t>(type of input ≠ type of output)</a:t>
            </a:r>
          </a:p>
          <a:p>
            <a:pPr lvl="2"/>
            <a:r>
              <a:rPr lang="en-US" b="1" dirty="0"/>
              <a:t>Stage operators</a:t>
            </a:r>
            <a:r>
              <a:rPr lang="en-US" dirty="0"/>
              <a:t> (value, analytical, visual, and image operators) transform the data within the same stage</a:t>
            </a:r>
            <a:br>
              <a:rPr lang="en-US" dirty="0"/>
            </a:br>
            <a:r>
              <a:rPr lang="en-US" dirty="0"/>
              <a:t>(type of input = type of output)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496A3-0E99-49DB-B3A6-67971292D5A2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886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Visualization pipeline </a:t>
            </a:r>
            <a:r>
              <a:rPr lang="en-US" dirty="0"/>
              <a:t>(abstract)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DD12-F9BE-4145-B628-33BA401028CA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26</a:t>
            </a:fld>
            <a:endParaRPr lang="aa-E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0EA8B65-B447-4692-8622-3C8256A49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6697" y="2645653"/>
            <a:ext cx="8678606" cy="30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3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Visualization pipeline (concrete example)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59A-4BC7-4D2D-9276-F9A2F30B0044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27</a:t>
            </a:fld>
            <a:endParaRPr lang="aa-E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9DEB88-C8D4-4D53-BF38-E5065F613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885" y="2435650"/>
            <a:ext cx="9030230" cy="31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17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23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Pipeline examples in existing software solutions</a:t>
            </a:r>
          </a:p>
          <a:p>
            <a:pPr lvl="1"/>
            <a:r>
              <a:rPr lang="en-US" dirty="0">
                <a:hlinkClick r:id="rId2"/>
              </a:rPr>
              <a:t>https://vtk.org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https://www.paraview.org/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A3E9F-A410-4099-B4E0-6E6F4949BA9E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28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23AF0-2975-4FD4-B0C6-2D7E42B19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848" y="1509812"/>
            <a:ext cx="5497031" cy="44595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E0B45B-4F07-45B8-9342-B8DEEEB4DB3F}"/>
              </a:ext>
            </a:extLst>
          </p:cNvPr>
          <p:cNvSpPr/>
          <p:nvPr/>
        </p:nvSpPr>
        <p:spPr>
          <a:xfrm>
            <a:off x="9806763" y="5969351"/>
            <a:ext cx="1283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Moreland (2013)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6960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659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Pipeline examples in existing software solutions</a:t>
            </a:r>
          </a:p>
          <a:p>
            <a:pPr lvl="1"/>
            <a:r>
              <a:rPr lang="en-US" dirty="0">
                <a:hlinkClick r:id="rId2"/>
              </a:rPr>
              <a:t>https://knime.com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32C3-33B4-41F7-AB11-98799DDAE7D3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29</a:t>
            </a:fld>
            <a:endParaRPr lang="aa-E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0B45B-4F07-45B8-9342-B8DEEEB4DB3F}"/>
              </a:ext>
            </a:extLst>
          </p:cNvPr>
          <p:cNvSpPr/>
          <p:nvPr/>
        </p:nvSpPr>
        <p:spPr>
          <a:xfrm>
            <a:off x="5268939" y="5664555"/>
            <a:ext cx="1814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https://www.knime.com/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D512A-36C8-4A64-914C-6ACBE52E6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39" y="2105484"/>
            <a:ext cx="6338364" cy="35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visualization of meteorological data</a:t>
            </a:r>
          </a:p>
          <a:p>
            <a:r>
              <a:rPr lang="en-US" dirty="0"/>
              <a:t>Process models</a:t>
            </a:r>
          </a:p>
          <a:p>
            <a:pPr lvl="1"/>
            <a:r>
              <a:rPr lang="en-US" dirty="0"/>
              <a:t>Design process</a:t>
            </a:r>
          </a:p>
          <a:p>
            <a:pPr lvl="1"/>
            <a:r>
              <a:rPr lang="en-US" dirty="0"/>
              <a:t>Data transformation process</a:t>
            </a:r>
          </a:p>
          <a:p>
            <a:pPr lvl="1"/>
            <a:r>
              <a:rPr lang="en-US" dirty="0"/>
              <a:t>Knowledge generation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99D7-FD97-4ECC-BAF0-0640064B29B8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07203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transformation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B84DAD-4550-4767-A8C4-FE9124E8A5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93136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Summary</a:t>
                </a:r>
                <a:endParaRPr lang="en-US" dirty="0"/>
              </a:p>
              <a:p>
                <a:r>
                  <a:rPr lang="en-US" dirty="0"/>
                  <a:t>Data transformation as parametric mapping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Internals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described via </a:t>
                </a:r>
                <a:r>
                  <a:rPr lang="en-US" b="1" dirty="0"/>
                  <a:t>operators</a:t>
                </a:r>
                <a:r>
                  <a:rPr lang="en-US" dirty="0"/>
                  <a:t> that transform raw data values across several </a:t>
                </a:r>
                <a:r>
                  <a:rPr lang="en-US" b="1" dirty="0"/>
                  <a:t>stages</a:t>
                </a:r>
                <a:r>
                  <a:rPr lang="en-US" dirty="0"/>
                  <a:t> to image data</a:t>
                </a:r>
              </a:p>
              <a:p>
                <a:pPr lvl="1"/>
                <a:r>
                  <a:rPr lang="en-US" dirty="0"/>
                  <a:t>Operators: </a:t>
                </a:r>
                <a:r>
                  <a:rPr lang="en-US" b="1" dirty="0"/>
                  <a:t>Preprocessing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ym typeface="Wingdings" panose="05000000000000000000" pitchFamily="2" charset="2"/>
                  </a:rPr>
                  <a:t>mapping</a:t>
                </a:r>
                <a:r>
                  <a:rPr lang="en-US" dirty="0">
                    <a:sym typeface="Wingdings" panose="05000000000000000000" pitchFamily="2" charset="2"/>
                  </a:rPr>
                  <a:t>  </a:t>
                </a:r>
                <a:r>
                  <a:rPr lang="en-US" b="1" dirty="0">
                    <a:sym typeface="Wingdings" panose="05000000000000000000" pitchFamily="2" charset="2"/>
                  </a:rPr>
                  <a:t>rendering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Stages: </a:t>
                </a:r>
                <a:r>
                  <a:rPr lang="en-US" b="1" dirty="0">
                    <a:sym typeface="Wingdings" panose="05000000000000000000" pitchFamily="2" charset="2"/>
                  </a:rPr>
                  <a:t>Data values</a:t>
                </a:r>
                <a:r>
                  <a:rPr lang="en-US" dirty="0">
                    <a:sym typeface="Wingdings" panose="05000000000000000000" pitchFamily="2" charset="2"/>
                  </a:rPr>
                  <a:t>  </a:t>
                </a:r>
                <a:r>
                  <a:rPr lang="en-US" b="1" dirty="0">
                    <a:sym typeface="Wingdings" panose="05000000000000000000" pitchFamily="2" charset="2"/>
                  </a:rPr>
                  <a:t>analytical abstractions</a:t>
                </a:r>
                <a:r>
                  <a:rPr lang="en-US" dirty="0">
                    <a:sym typeface="Wingdings" panose="05000000000000000000" pitchFamily="2" charset="2"/>
                  </a:rPr>
                  <a:t>  </a:t>
                </a:r>
                <a:r>
                  <a:rPr lang="en-US" b="1" dirty="0">
                    <a:sym typeface="Wingdings" panose="05000000000000000000" pitchFamily="2" charset="2"/>
                  </a:rPr>
                  <a:t>visual abstractions</a:t>
                </a:r>
                <a:r>
                  <a:rPr lang="en-US" dirty="0">
                    <a:sym typeface="Wingdings" panose="05000000000000000000" pitchFamily="2" charset="2"/>
                  </a:rPr>
                  <a:t>  </a:t>
                </a:r>
                <a:r>
                  <a:rPr lang="en-US" b="1" dirty="0">
                    <a:sym typeface="Wingdings" panose="05000000000000000000" pitchFamily="2" charset="2"/>
                  </a:rPr>
                  <a:t>images</a:t>
                </a:r>
                <a:endParaRPr lang="en-US" b="1" dirty="0"/>
              </a:p>
              <a:p>
                <a:pPr lvl="1"/>
                <a:r>
                  <a:rPr lang="en-US" dirty="0"/>
                  <a:t>Data-oriented operators and stages are concerned with what we </a:t>
                </a:r>
                <a:r>
                  <a:rPr lang="en-US" b="1" dirty="0"/>
                  <a:t>can’t</a:t>
                </a:r>
                <a:r>
                  <a:rPr lang="en-US" dirty="0"/>
                  <a:t> see</a:t>
                </a:r>
              </a:p>
              <a:p>
                <a:pPr lvl="1"/>
                <a:r>
                  <a:rPr lang="en-US" dirty="0"/>
                  <a:t>Graphics-oriented operators and stages are concerned with what we </a:t>
                </a:r>
                <a:r>
                  <a:rPr lang="en-US" b="1" dirty="0"/>
                  <a:t>can</a:t>
                </a:r>
                <a:r>
                  <a:rPr lang="en-US" dirty="0"/>
                  <a:t> see</a:t>
                </a:r>
              </a:p>
              <a:p>
                <a:r>
                  <a:rPr lang="en-US" dirty="0"/>
                  <a:t>Next: Knowledge generation process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B84DAD-4550-4767-A8C4-FE9124E8A5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93136" cy="4351338"/>
              </a:xfrm>
              <a:blipFill>
                <a:blip r:embed="rId2"/>
                <a:stretch>
                  <a:fillRect l="-1186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6732-739C-472C-95EB-2D231F1FA5FA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94099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knowledge generation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now know about design and implementation</a:t>
            </a:r>
          </a:p>
          <a:p>
            <a:r>
              <a:rPr lang="en-US" dirty="0"/>
              <a:t>Next question: How do we actually gain insight into data?</a:t>
            </a:r>
          </a:p>
          <a:p>
            <a:r>
              <a:rPr lang="en-US" dirty="0"/>
              <a:t>Several models exist to describe how insight and knowledge are produced during interactive visual data analysis</a:t>
            </a:r>
          </a:p>
          <a:p>
            <a:pPr lvl="1"/>
            <a:r>
              <a:rPr lang="en-US" dirty="0" err="1">
                <a:hlinkClick r:id="rId2"/>
              </a:rPr>
              <a:t>Pirolli</a:t>
            </a:r>
            <a:r>
              <a:rPr lang="en-US" dirty="0">
                <a:hlinkClick r:id="rId2"/>
              </a:rPr>
              <a:t> and Card (2005)</a:t>
            </a:r>
            <a:r>
              <a:rPr lang="en-US" dirty="0"/>
              <a:t>: Sense-making model</a:t>
            </a:r>
          </a:p>
          <a:p>
            <a:pPr lvl="1"/>
            <a:r>
              <a:rPr lang="en-US" dirty="0">
                <a:hlinkClick r:id="rId3"/>
              </a:rPr>
              <a:t>Van </a:t>
            </a:r>
            <a:r>
              <a:rPr lang="en-US" dirty="0" err="1">
                <a:hlinkClick r:id="rId3"/>
              </a:rPr>
              <a:t>Wijk</a:t>
            </a:r>
            <a:r>
              <a:rPr lang="en-US" dirty="0">
                <a:hlinkClick r:id="rId3"/>
              </a:rPr>
              <a:t> (2006)</a:t>
            </a:r>
            <a:r>
              <a:rPr lang="en-US" dirty="0"/>
              <a:t>: Model of visualization</a:t>
            </a:r>
          </a:p>
          <a:p>
            <a:pPr lvl="1"/>
            <a:r>
              <a:rPr lang="en-US" dirty="0">
                <a:hlinkClick r:id="rId4"/>
              </a:rPr>
              <a:t>Sacha et al. (2014)</a:t>
            </a:r>
            <a:r>
              <a:rPr lang="en-US" dirty="0"/>
              <a:t>: Knowledge generation model</a:t>
            </a:r>
          </a:p>
          <a:p>
            <a:r>
              <a:rPr lang="en-US" dirty="0"/>
              <a:t>All models have in common that they describe some form of </a:t>
            </a:r>
            <a:r>
              <a:rPr lang="en-US" b="1" dirty="0"/>
              <a:t>loops</a:t>
            </a:r>
          </a:p>
          <a:p>
            <a:r>
              <a:rPr lang="en-US" dirty="0"/>
              <a:t>Let us next look at the </a:t>
            </a:r>
            <a:r>
              <a:rPr lang="en-US" b="1" dirty="0"/>
              <a:t>knowledge generation model</a:t>
            </a:r>
            <a:r>
              <a:rPr lang="en-US" dirty="0"/>
              <a:t> in detail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42F8-E604-43D8-ADD5-1FFDAA180BCE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53629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knowledge generation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Knowledge generation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83B-D89C-4C23-B22D-B47CFFB47D94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32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F2EA5E-9B0C-4BCC-A010-94FEB5282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9748" y="2808441"/>
            <a:ext cx="9712504" cy="2868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DF61B3-214C-4B4C-9447-41AD8905B667}"/>
              </a:ext>
            </a:extLst>
          </p:cNvPr>
          <p:cNvSpPr txBox="1"/>
          <p:nvPr/>
        </p:nvSpPr>
        <p:spPr>
          <a:xfrm rot="21198582">
            <a:off x="291658" y="2901355"/>
            <a:ext cx="1652625" cy="9850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Here, we abstract the usually complex analysis solution as a single box.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314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knowledge generation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Knowledge generation model</a:t>
            </a:r>
          </a:p>
          <a:p>
            <a:r>
              <a:rPr lang="en-US" dirty="0"/>
              <a:t>Three cascading loops of increasing sophistication</a:t>
            </a:r>
          </a:p>
          <a:p>
            <a:pPr lvl="1"/>
            <a:r>
              <a:rPr lang="en-US" b="1" dirty="0"/>
              <a:t>Exploration loop</a:t>
            </a:r>
          </a:p>
          <a:p>
            <a:pPr lvl="2"/>
            <a:r>
              <a:rPr lang="en-US" dirty="0"/>
              <a:t>Models the undirected search of the exploratory analysis phase</a:t>
            </a:r>
          </a:p>
          <a:p>
            <a:pPr lvl="2"/>
            <a:r>
              <a:rPr lang="en-US" dirty="0"/>
              <a:t>Starts with observing visual representations in search for interesting </a:t>
            </a:r>
            <a:r>
              <a:rPr lang="en-US" b="1" dirty="0"/>
              <a:t>findings</a:t>
            </a:r>
            <a:r>
              <a:rPr lang="en-US" dirty="0"/>
              <a:t> (e.g., trends, patterns, but also the lack of anything interesting)</a:t>
            </a:r>
          </a:p>
          <a:p>
            <a:pPr lvl="2"/>
            <a:r>
              <a:rPr lang="en-US" dirty="0"/>
              <a:t>Based on findings, users trigger </a:t>
            </a:r>
            <a:r>
              <a:rPr lang="en-US" b="1" dirty="0"/>
              <a:t>actions</a:t>
            </a:r>
            <a:r>
              <a:rPr lang="en-US" dirty="0"/>
              <a:t> that result in adjustments of the data transformation and thus lead to different visual representations</a:t>
            </a:r>
          </a:p>
          <a:p>
            <a:pPr lvl="2"/>
            <a:r>
              <a:rPr lang="en-US" dirty="0"/>
              <a:t>With sufficient findings having been made, the knowledge generation transitions to the verification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89AC-3673-44F5-BD08-446BCC43B7BE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58874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knowledge generation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Knowledge generation model</a:t>
            </a:r>
          </a:p>
          <a:p>
            <a:r>
              <a:rPr lang="en-US" dirty="0"/>
              <a:t>Three cascading loops of increasing sophistication</a:t>
            </a:r>
          </a:p>
          <a:p>
            <a:pPr lvl="1"/>
            <a:r>
              <a:rPr lang="en-US" b="1" dirty="0"/>
              <a:t>Verification loop</a:t>
            </a:r>
          </a:p>
          <a:p>
            <a:pPr lvl="2"/>
            <a:r>
              <a:rPr lang="en-US" dirty="0"/>
              <a:t>Models the confirmatory analysis phase</a:t>
            </a:r>
          </a:p>
          <a:p>
            <a:pPr lvl="2"/>
            <a:r>
              <a:rPr lang="en-US" dirty="0"/>
              <a:t>Starts with describing and explaining the findings to constitute </a:t>
            </a:r>
            <a:r>
              <a:rPr lang="en-US" b="1" dirty="0"/>
              <a:t>insight</a:t>
            </a:r>
            <a:r>
              <a:rPr lang="en-US" dirty="0"/>
              <a:t> that is meaningful </a:t>
            </a:r>
            <a:r>
              <a:rPr lang="en-US" dirty="0" err="1"/>
              <a:t>w.r.t.</a:t>
            </a:r>
            <a:r>
              <a:rPr lang="en-US" dirty="0"/>
              <a:t> the application domain</a:t>
            </a:r>
          </a:p>
          <a:p>
            <a:pPr lvl="2"/>
            <a:r>
              <a:rPr lang="en-US" dirty="0"/>
              <a:t>Based on the generated insight, new </a:t>
            </a:r>
            <a:r>
              <a:rPr lang="en-US" b="1" dirty="0"/>
              <a:t>hypotheses</a:t>
            </a:r>
            <a:r>
              <a:rPr lang="en-US" dirty="0"/>
              <a:t> can be formulated and existing ones be confirmed or rejected</a:t>
            </a:r>
          </a:p>
          <a:p>
            <a:pPr lvl="2"/>
            <a:r>
              <a:rPr lang="en-US" dirty="0"/>
              <a:t>Hypothesis testing usually requires returning to the exploration loop to perform actions in order to collect more findings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2D47-5668-4D04-B4DA-E470E5DBD03A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67738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knowledge generation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Knowledge generation model</a:t>
            </a:r>
          </a:p>
          <a:p>
            <a:r>
              <a:rPr lang="en-US" dirty="0"/>
              <a:t>Three cascading loops of increasing sophistication</a:t>
            </a:r>
          </a:p>
          <a:p>
            <a:pPr lvl="1"/>
            <a:r>
              <a:rPr lang="en-US" b="1" dirty="0"/>
              <a:t>Knowledge-generation loop</a:t>
            </a:r>
          </a:p>
          <a:p>
            <a:pPr lvl="2"/>
            <a:r>
              <a:rPr lang="en-US" dirty="0"/>
              <a:t>Models the final generation of accepted knowledge</a:t>
            </a:r>
          </a:p>
          <a:p>
            <a:pPr lvl="2"/>
            <a:r>
              <a:rPr lang="en-US" dirty="0"/>
              <a:t>Turn accumulated insight into new knowledge of application domain</a:t>
            </a:r>
          </a:p>
          <a:p>
            <a:pPr lvl="2"/>
            <a:r>
              <a:rPr lang="en-US" dirty="0"/>
              <a:t>Usually requires consultation of domain experts to confirm that sufficient evidence exists to trust analysis results</a:t>
            </a:r>
          </a:p>
          <a:p>
            <a:pPr lvl="2"/>
            <a:r>
              <a:rPr lang="en-US" dirty="0"/>
              <a:t>If evidence is not yet sufficient, it is necessary to return to the inner loops of verification and exploration to make more findings and generate additional insight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4729-D004-46BF-B1AC-4908B6B4C76A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66653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Read about the Five Design-Sheets methodology in </a:t>
            </a:r>
            <a:r>
              <a:rPr lang="en-US" dirty="0">
                <a:hlinkClick r:id="rId3"/>
              </a:rPr>
              <a:t>Roberts et al.’s (2016</a:t>
            </a:r>
            <a:r>
              <a:rPr lang="en-US">
                <a:hlinkClick r:id="rId3"/>
              </a:rPr>
              <a:t>)</a:t>
            </a:r>
            <a:r>
              <a:rPr lang="en-US"/>
              <a:t> article!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D3E2-6D0C-4051-A446-21301B206DBB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3061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Which fundamental roles can a person take and which corresponding processes are relevant per role?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the four phases of the nested model of visualization design and validation!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potential threats to validity!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Sketch the basic idea behind the five design-sheets methodology!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key components of the data transformation and</a:t>
            </a:r>
            <a:br>
              <a:rPr lang="en-US" dirty="0"/>
            </a:br>
            <a:r>
              <a:rPr lang="en-US" dirty="0"/>
              <a:t>how do they form a pipeline?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four data stages of the visualization reference model?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difference between transformation operators and stage operators?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 an example for each, a preprocessing, a mapping, and a rendering operator!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the knowledge-generation model!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6CE4-3198-4EE5-A547-651AA50B3BF4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742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data:</a:t>
            </a:r>
          </a:p>
          <a:p>
            <a:pPr lvl="1"/>
            <a:r>
              <a:rPr lang="en-US" dirty="0"/>
              <a:t>Meteorological times series (</a:t>
            </a:r>
            <a:r>
              <a:rPr lang="en-US" b="1" dirty="0"/>
              <a:t>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A</a:t>
            </a:r>
            <a:r>
              <a:rPr lang="en-US" dirty="0">
                <a:sym typeface="Wingdings" panose="05000000000000000000" pitchFamily="2" charset="2"/>
              </a:rPr>
              <a:t>) </a:t>
            </a:r>
            <a:r>
              <a:rPr lang="en-US" dirty="0"/>
              <a:t>with air temperature, air pressure, wind speed, hours of sunshine, cloud cover, precipitation, precipitation type, etc.</a:t>
            </a:r>
          </a:p>
          <a:p>
            <a:pPr lvl="1"/>
            <a:r>
              <a:rPr lang="en-US" dirty="0"/>
              <a:t>Values are scalars with </a:t>
            </a:r>
            <a:r>
              <a:rPr lang="en-US" b="1" dirty="0"/>
              <a:t>continuous</a:t>
            </a:r>
            <a:r>
              <a:rPr lang="en-US" dirty="0"/>
              <a:t>, </a:t>
            </a:r>
            <a:r>
              <a:rPr lang="en-US" b="1" dirty="0"/>
              <a:t>discrete</a:t>
            </a:r>
            <a:r>
              <a:rPr lang="en-US" dirty="0"/>
              <a:t> and </a:t>
            </a:r>
            <a:r>
              <a:rPr lang="en-US" b="1" dirty="0"/>
              <a:t>nominal</a:t>
            </a:r>
            <a:r>
              <a:rPr lang="en-US" dirty="0"/>
              <a:t> scale (e.g., continuous air temperature, discrete hours of sunshine, nominal prec. type)</a:t>
            </a:r>
          </a:p>
          <a:p>
            <a:pPr lvl="1"/>
            <a:r>
              <a:rPr lang="en-US" b="1" dirty="0"/>
              <a:t>Data size</a:t>
            </a:r>
            <a:r>
              <a:rPr lang="en-US" dirty="0"/>
              <a:t>:  23,725 daily measurements (about 65 years), the dimension of time as 1 </a:t>
            </a:r>
            <a:r>
              <a:rPr lang="en-US" b="1" dirty="0"/>
              <a:t>independent variable</a:t>
            </a:r>
            <a:r>
              <a:rPr lang="en-US" dirty="0"/>
              <a:t>, 10 attributes as </a:t>
            </a:r>
            <a:r>
              <a:rPr lang="en-US" b="1" dirty="0"/>
              <a:t>dependent variables</a:t>
            </a:r>
          </a:p>
          <a:p>
            <a:r>
              <a:rPr lang="en-US" dirty="0"/>
              <a:t>The (simplified) context:</a:t>
            </a:r>
          </a:p>
          <a:p>
            <a:pPr lvl="1"/>
            <a:r>
              <a:rPr lang="en-US" dirty="0"/>
              <a:t>Single </a:t>
            </a:r>
            <a:r>
              <a:rPr lang="en-US" b="1" dirty="0"/>
              <a:t>user</a:t>
            </a:r>
            <a:r>
              <a:rPr lang="en-US" dirty="0"/>
              <a:t> on regular </a:t>
            </a:r>
            <a:r>
              <a:rPr lang="en-US" b="1" dirty="0"/>
              <a:t>computer </a:t>
            </a:r>
            <a:r>
              <a:rPr lang="en-US" dirty="0"/>
              <a:t>display with mouse and keyboard</a:t>
            </a:r>
          </a:p>
          <a:p>
            <a:pPr lvl="1"/>
            <a:r>
              <a:rPr lang="en-US" b="1" dirty="0"/>
              <a:t>Application</a:t>
            </a:r>
            <a:r>
              <a:rPr lang="en-US" dirty="0"/>
              <a:t> related to climate research, but no particular domain conventions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A62D-1C54-4450-B804-E831BCC0C3EC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3984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task:</a:t>
            </a:r>
          </a:p>
          <a:p>
            <a:pPr lvl="1"/>
            <a:r>
              <a:rPr lang="en-US" b="1" dirty="0"/>
              <a:t>Goal:</a:t>
            </a:r>
            <a:r>
              <a:rPr lang="en-US" dirty="0"/>
              <a:t> Explore</a:t>
            </a:r>
          </a:p>
          <a:p>
            <a:pPr lvl="1"/>
            <a:r>
              <a:rPr lang="en-US" b="1" dirty="0"/>
              <a:t>Analytic question:</a:t>
            </a:r>
            <a:r>
              <a:rPr lang="en-US" dirty="0"/>
              <a:t> Are there any patterns corresponding to seasonal variations?</a:t>
            </a:r>
          </a:p>
          <a:p>
            <a:pPr lvl="1"/>
            <a:r>
              <a:rPr lang="en-US" b="1" dirty="0"/>
              <a:t>Target:</a:t>
            </a:r>
            <a:r>
              <a:rPr lang="en-US" dirty="0"/>
              <a:t> Synoptic nature of question requires us to look at all data tuples, but we want to concentrate on hours of sunshine, air temperature, and cloud cover</a:t>
            </a:r>
          </a:p>
          <a:p>
            <a:pPr lvl="1"/>
            <a:r>
              <a:rPr lang="en-US" b="1" dirty="0"/>
              <a:t>Means:</a:t>
            </a:r>
            <a:r>
              <a:rPr lang="en-US" dirty="0"/>
              <a:t> Visual representation via dot plots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E4A9-5A51-4173-AB02-551EB954C0A6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5888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Hours of sunshine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3FD0-2077-434F-AC8E-057219F0CE85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6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2109FB-1CD3-4D03-B950-9B219543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2721663"/>
            <a:ext cx="10982325" cy="27336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3AE6C3-76E0-461A-9554-499E1F5B0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4" y="5590275"/>
            <a:ext cx="10982325" cy="142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3D4820-E7AC-42D3-90ED-95B7B88582B4}"/>
              </a:ext>
            </a:extLst>
          </p:cNvPr>
          <p:cNvSpPr txBox="1"/>
          <p:nvPr/>
        </p:nvSpPr>
        <p:spPr>
          <a:xfrm rot="458972">
            <a:off x="8449192" y="2164154"/>
            <a:ext cx="3202875" cy="6173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Note that only day and month of dates are considered, not the year (</a:t>
            </a:r>
            <a:r>
              <a:rPr lang="en-US" sz="1400" b="1" dirty="0">
                <a:sym typeface="Wingdings" panose="05000000000000000000" pitchFamily="2" charset="2"/>
              </a:rPr>
              <a:t>projection</a:t>
            </a:r>
            <a:r>
              <a:rPr lang="en-US" sz="1400" dirty="0">
                <a:sym typeface="Wingdings" panose="05000000000000000000" pitchFamily="2" charset="2"/>
              </a:rPr>
              <a:t>).</a:t>
            </a:r>
            <a:endParaRPr lang="en-US" sz="1400" dirty="0"/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02CA9FE7-49E4-4AB8-B658-434BCA0F726A}"/>
              </a:ext>
            </a:extLst>
          </p:cNvPr>
          <p:cNvSpPr/>
          <p:nvPr/>
        </p:nvSpPr>
        <p:spPr>
          <a:xfrm>
            <a:off x="977449" y="2430736"/>
            <a:ext cx="3611884" cy="485522"/>
          </a:xfrm>
          <a:prstGeom prst="borderCallout1">
            <a:avLst>
              <a:gd name="adj1" fmla="val 52007"/>
              <a:gd name="adj2" fmla="val 101842"/>
              <a:gd name="adj3" fmla="val 96151"/>
              <a:gd name="adj4" fmla="val 12070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Peak at summer solstice </a:t>
            </a:r>
            <a:r>
              <a:rPr lang="en-US">
                <a:solidFill>
                  <a:schemeClr val="tx1"/>
                </a:solidFill>
              </a:rPr>
              <a:t>as </a:t>
            </a:r>
            <a:r>
              <a:rPr lang="en-US" dirty="0">
                <a:solidFill>
                  <a:schemeClr val="tx1"/>
                </a:solidFill>
              </a:rPr>
              <a:t>expected </a:t>
            </a:r>
          </a:p>
        </p:txBody>
      </p:sp>
    </p:spTree>
    <p:extLst>
      <p:ext uri="{BB962C8B-B14F-4D97-AF65-F5344CB8AC3E}">
        <p14:creationId xmlns:p14="http://schemas.microsoft.com/office/powerpoint/2010/main" val="1601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Air temperature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/>
              <a:t>Nothing exciting so far, but finding the expected gives credence to validity of the data and expressiveness of the visual representation.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8F09-7E1B-4347-9D26-6E1642CDA0F2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7</a:t>
            </a:fld>
            <a:endParaRPr lang="aa-E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2715D4B-7C2D-4AD9-BD7F-278E60B9D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2565673"/>
            <a:ext cx="10982325" cy="27336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8E558BD-652C-42FC-B1F9-709F6C8EB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4" y="5434285"/>
            <a:ext cx="10982325" cy="142875"/>
          </a:xfrm>
          <a:prstGeom prst="rect">
            <a:avLst/>
          </a:prstGeom>
        </p:spPr>
      </p:pic>
      <p:sp>
        <p:nvSpPr>
          <p:cNvPr id="12" name="Callout: Line 11">
            <a:extLst>
              <a:ext uri="{FF2B5EF4-FFF2-40B4-BE49-F238E27FC236}">
                <a16:creationId xmlns:a16="http://schemas.microsoft.com/office/drawing/2014/main" id="{96D4FCF8-2FA3-4845-890D-6D753C0227A2}"/>
              </a:ext>
            </a:extLst>
          </p:cNvPr>
          <p:cNvSpPr/>
          <p:nvPr/>
        </p:nvSpPr>
        <p:spPr>
          <a:xfrm>
            <a:off x="3644369" y="1560104"/>
            <a:ext cx="3029747" cy="915875"/>
          </a:xfrm>
          <a:prstGeom prst="borderCallout1">
            <a:avLst>
              <a:gd name="adj1" fmla="val 104207"/>
              <a:gd name="adj2" fmla="val 88053"/>
              <a:gd name="adj3" fmla="val 135681"/>
              <a:gd name="adj4" fmla="val 9802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Air temperature lags behind </a:t>
            </a:r>
            <a:r>
              <a:rPr lang="en-US" dirty="0">
                <a:solidFill>
                  <a:schemeClr val="tx1"/>
                </a:solidFill>
              </a:rPr>
              <a:t>sunshine duration by about one month (seasonal </a:t>
            </a:r>
            <a:r>
              <a:rPr lang="en-US">
                <a:solidFill>
                  <a:schemeClr val="tx1"/>
                </a:solidFill>
              </a:rPr>
              <a:t>lag)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3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Cloud cover</a:t>
            </a: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Anything to see here?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9BEC-9C68-460E-8C96-8BD674601AFF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8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4353CB-883A-49DB-BB4E-D0D00AF38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" y="2721662"/>
            <a:ext cx="10982325" cy="27336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8662B0B-A200-4AB4-881E-DBC7379AA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5" y="5590274"/>
            <a:ext cx="10982325" cy="142875"/>
          </a:xfrm>
          <a:prstGeom prst="rect">
            <a:avLst/>
          </a:prstGeom>
        </p:spPr>
      </p:pic>
      <p:sp>
        <p:nvSpPr>
          <p:cNvPr id="14" name="Callout: Line 13">
            <a:extLst>
              <a:ext uri="{FF2B5EF4-FFF2-40B4-BE49-F238E27FC236}">
                <a16:creationId xmlns:a16="http://schemas.microsoft.com/office/drawing/2014/main" id="{22EE2800-4AE5-4EC3-A399-0ACFC7AE13D3}"/>
              </a:ext>
            </a:extLst>
          </p:cNvPr>
          <p:cNvSpPr/>
          <p:nvPr/>
        </p:nvSpPr>
        <p:spPr>
          <a:xfrm>
            <a:off x="5688701" y="3928572"/>
            <a:ext cx="3177228" cy="319853"/>
          </a:xfrm>
          <a:prstGeom prst="borderCallout1">
            <a:avLst>
              <a:gd name="adj1" fmla="val 10450"/>
              <a:gd name="adj2" fmla="val 102607"/>
              <a:gd name="adj3" fmla="val -61499"/>
              <a:gd name="adj4" fmla="val 108674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(*) Noticed this horizontal line?!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1BB0F564-3B86-44AC-9705-7C976B4D5C46}"/>
              </a:ext>
            </a:extLst>
          </p:cNvPr>
          <p:cNvSpPr/>
          <p:nvPr/>
        </p:nvSpPr>
        <p:spPr>
          <a:xfrm>
            <a:off x="1369546" y="5918771"/>
            <a:ext cx="5288600" cy="364927"/>
          </a:xfrm>
          <a:prstGeom prst="borderCallout1">
            <a:avLst>
              <a:gd name="adj1" fmla="val -11100"/>
              <a:gd name="adj2" fmla="val 7842"/>
              <a:gd name="adj3" fmla="val -260132"/>
              <a:gd name="adj4" fmla="val -50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Fewer days with less cloud cover in the colder season.</a:t>
            </a:r>
          </a:p>
        </p:txBody>
      </p:sp>
    </p:spTree>
    <p:extLst>
      <p:ext uri="{BB962C8B-B14F-4D97-AF65-F5344CB8AC3E}">
        <p14:creationId xmlns:p14="http://schemas.microsoft.com/office/powerpoint/2010/main" val="12750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factors: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Cloud cover</a:t>
            </a:r>
          </a:p>
          <a:p>
            <a:pPr lvl="1"/>
            <a:r>
              <a:rPr lang="en-US" dirty="0"/>
              <a:t>Because of (*), we change our task from </a:t>
            </a:r>
            <a:r>
              <a:rPr lang="en-US" b="1" dirty="0"/>
              <a:t>exploring</a:t>
            </a:r>
            <a:r>
              <a:rPr lang="en-US" dirty="0"/>
              <a:t> seasonal trends to </a:t>
            </a:r>
            <a:r>
              <a:rPr lang="en-US" b="1" dirty="0"/>
              <a:t>describing</a:t>
            </a:r>
            <a:r>
              <a:rPr lang="en-US" dirty="0"/>
              <a:t> the unexpected finding</a:t>
            </a:r>
          </a:p>
          <a:p>
            <a:pPr lvl="1"/>
            <a:r>
              <a:rPr lang="en-US" dirty="0"/>
              <a:t>It is located slightly above 50/80 at approx. 52/80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Next, we aim at </a:t>
            </a:r>
            <a:r>
              <a:rPr lang="en-US" b="1" dirty="0"/>
              <a:t>explaining</a:t>
            </a:r>
            <a:r>
              <a:rPr lang="en-US" dirty="0"/>
              <a:t> the finding and switch to a different visual representation, namely a histogram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51C26-80CA-4967-9C79-B25BA4794524}" type="datetime1">
              <a:rPr lang="en-US" smtClean="0"/>
              <a:t>12/16/2022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650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2365</Words>
  <Application>Microsoft Office PowerPoint</Application>
  <PresentationFormat>Widescreen</PresentationFormat>
  <Paragraphs>386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Wingdings</vt:lpstr>
      <vt:lpstr>Office Theme</vt:lpstr>
      <vt:lpstr>Interactive Visual Data Analysis</vt:lpstr>
      <vt:lpstr>Objectives</vt:lpstr>
      <vt:lpstr>Overview</vt:lpstr>
      <vt:lpstr>Influencing factors: Example</vt:lpstr>
      <vt:lpstr>Influencing factors: Example</vt:lpstr>
      <vt:lpstr>Influencing factors: Example</vt:lpstr>
      <vt:lpstr>Influencing factors: Example</vt:lpstr>
      <vt:lpstr>Influencing factors: Example</vt:lpstr>
      <vt:lpstr>Influencing factors: Example</vt:lpstr>
      <vt:lpstr>Influencing factors: Example</vt:lpstr>
      <vt:lpstr>Influencing factors: Example</vt:lpstr>
      <vt:lpstr>Process models</vt:lpstr>
      <vt:lpstr>Process models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data transformation process</vt:lpstr>
      <vt:lpstr>The data transformation process</vt:lpstr>
      <vt:lpstr>The data transformation process</vt:lpstr>
      <vt:lpstr>The data transformation process</vt:lpstr>
      <vt:lpstr>The data transformation process</vt:lpstr>
      <vt:lpstr>The data transformation process</vt:lpstr>
      <vt:lpstr>The data transformation process</vt:lpstr>
      <vt:lpstr>The data transformation process</vt:lpstr>
      <vt:lpstr>The data transformation process</vt:lpstr>
      <vt:lpstr>The knowledge generation process</vt:lpstr>
      <vt:lpstr>The knowledge generation process</vt:lpstr>
      <vt:lpstr>The knowledge generation process</vt:lpstr>
      <vt:lpstr>The knowledge generation process</vt:lpstr>
      <vt:lpstr>The knowledge generation process</vt:lpstr>
      <vt:lpstr>Assignments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Christian Tominski</dc:creator>
  <cp:lastModifiedBy>Christian Tominski</cp:lastModifiedBy>
  <cp:revision>242</cp:revision>
  <dcterms:created xsi:type="dcterms:W3CDTF">2021-08-20T10:48:44Z</dcterms:created>
  <dcterms:modified xsi:type="dcterms:W3CDTF">2022-12-16T13:10:06Z</dcterms:modified>
</cp:coreProperties>
</file>